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 id="264" r:id="rId2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0000600000000000000"/>
      <p:regular r:id="rId10"/>
    </p:embeddedFont>
    <p:embeddedFont>
      <p:font typeface="Poppins Medium Bold" charset="1" panose="00000700000000000000"/>
      <p:regular r:id="rId11"/>
    </p:embeddedFont>
    <p:embeddedFont>
      <p:font typeface="Poppins Medium Italics" charset="1" panose="00000600000000000000"/>
      <p:regular r:id="rId12"/>
    </p:embeddedFont>
    <p:embeddedFont>
      <p:font typeface="Poppins Medium Bold Italics" charset="1" panose="00000700000000000000"/>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26"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jpeg>
</file>

<file path=ppt/media/image14.jpeg>
</file>

<file path=ppt/media/image15.png>
</file>

<file path=ppt/media/image16.jpeg>
</file>

<file path=ppt/media/image2.png>
</file>

<file path=ppt/media/image3.svg>
</file>

<file path=ppt/media/image4.png>
</file>

<file path=ppt/media/image5.svg>
</file>

<file path=ppt/media/image6.jpeg>
</file>

<file path=ppt/media/image7.jpe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http://www.bseindia.com"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7157110">
            <a:off x="7180642" y="8761295"/>
            <a:ext cx="6770596" cy="5924271"/>
            <a:chOff x="0" y="0"/>
            <a:chExt cx="812800" cy="711200"/>
          </a:xfrm>
        </p:grpSpPr>
        <p:sp>
          <p:nvSpPr>
            <p:cNvPr name="Freeform 3" id="3"/>
            <p:cNvSpPr/>
            <p:nvPr/>
          </p:nvSpPr>
          <p:spPr>
            <a:xfrm>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4A425F"/>
            </a:solidFill>
          </p:spPr>
        </p:sp>
        <p:sp>
          <p:nvSpPr>
            <p:cNvPr name="TextBox 4" id="4"/>
            <p:cNvSpPr txBox="true"/>
            <p:nvPr/>
          </p:nvSpPr>
          <p:spPr>
            <a:xfrm>
              <a:off x="127000" y="273050"/>
              <a:ext cx="558800" cy="3873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336846" y="-285213"/>
            <a:ext cx="12634095" cy="10857425"/>
            <a:chOff x="0" y="0"/>
            <a:chExt cx="812800" cy="698500"/>
          </a:xfrm>
        </p:grpSpPr>
        <p:sp>
          <p:nvSpPr>
            <p:cNvPr name="Freeform 6" id="6"/>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3581814">
            <a:off x="6855142" y="-943454"/>
            <a:ext cx="11179407" cy="1054917"/>
            <a:chOff x="0" y="0"/>
            <a:chExt cx="1302038" cy="122864"/>
          </a:xfrm>
        </p:grpSpPr>
        <p:sp>
          <p:nvSpPr>
            <p:cNvPr name="Freeform 9" id="9"/>
            <p:cNvSpPr/>
            <p:nvPr/>
          </p:nvSpPr>
          <p:spPr>
            <a:xfrm>
              <a:off x="0" y="0"/>
              <a:ext cx="1302038" cy="122864"/>
            </a:xfrm>
            <a:custGeom>
              <a:avLst/>
              <a:gdLst/>
              <a:ahLst/>
              <a:cxnLst/>
              <a:rect r="r" b="b" t="t" l="l"/>
              <a:pathLst>
                <a:path h="122864" w="1302038">
                  <a:moveTo>
                    <a:pt x="203200" y="0"/>
                  </a:moveTo>
                  <a:lnTo>
                    <a:pt x="1302038" y="0"/>
                  </a:lnTo>
                  <a:lnTo>
                    <a:pt x="1098838" y="122864"/>
                  </a:lnTo>
                  <a:lnTo>
                    <a:pt x="0" y="122864"/>
                  </a:lnTo>
                  <a:lnTo>
                    <a:pt x="203200" y="0"/>
                  </a:lnTo>
                  <a:close/>
                </a:path>
              </a:pathLst>
            </a:custGeom>
            <a:solidFill>
              <a:srgbClr val="7E43C8"/>
            </a:solidFill>
          </p:spPr>
        </p:sp>
        <p:sp>
          <p:nvSpPr>
            <p:cNvPr name="TextBox 10" id="10"/>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1" id="11"/>
          <p:cNvGrpSpPr>
            <a:grpSpLocks noChangeAspect="true"/>
          </p:cNvGrpSpPr>
          <p:nvPr/>
        </p:nvGrpSpPr>
        <p:grpSpPr>
          <a:xfrm rot="0">
            <a:off x="11562082" y="0"/>
            <a:ext cx="6725918" cy="10572213"/>
            <a:chOff x="0" y="0"/>
            <a:chExt cx="14157706" cy="22253956"/>
          </a:xfrm>
        </p:grpSpPr>
        <p:sp>
          <p:nvSpPr>
            <p:cNvPr name="Freeform 12" id="12"/>
            <p:cNvSpPr/>
            <p:nvPr/>
          </p:nvSpPr>
          <p:spPr>
            <a:xfrm>
              <a:off x="0" y="0"/>
              <a:ext cx="14157706" cy="22253956"/>
            </a:xfrm>
            <a:custGeom>
              <a:avLst/>
              <a:gdLst/>
              <a:ahLst/>
              <a:cxnLst/>
              <a:rect r="r" b="b" t="t" l="l"/>
              <a:pathLst>
                <a:path h="22253956" w="14157706">
                  <a:moveTo>
                    <a:pt x="6542786" y="0"/>
                  </a:moveTo>
                  <a:lnTo>
                    <a:pt x="0" y="11206226"/>
                  </a:lnTo>
                  <a:lnTo>
                    <a:pt x="6323711" y="22253956"/>
                  </a:lnTo>
                  <a:lnTo>
                    <a:pt x="14157706" y="22253956"/>
                  </a:lnTo>
                  <a:lnTo>
                    <a:pt x="14157706" y="0"/>
                  </a:lnTo>
                  <a:close/>
                </a:path>
              </a:pathLst>
            </a:custGeom>
            <a:blipFill>
              <a:blip r:embed="rId2"/>
              <a:stretch>
                <a:fillRect l="-77141" r="-88113" t="-12536" b="0"/>
              </a:stretch>
            </a:blipFill>
          </p:spPr>
        </p:sp>
      </p:grpSp>
      <p:grpSp>
        <p:nvGrpSpPr>
          <p:cNvPr name="Group 13" id="13"/>
          <p:cNvGrpSpPr/>
          <p:nvPr/>
        </p:nvGrpSpPr>
        <p:grpSpPr>
          <a:xfrm rot="-3581814">
            <a:off x="6652857" y="2038929"/>
            <a:ext cx="12860510" cy="733671"/>
            <a:chOff x="0" y="0"/>
            <a:chExt cx="2153673" cy="122864"/>
          </a:xfrm>
        </p:grpSpPr>
        <p:sp>
          <p:nvSpPr>
            <p:cNvPr name="Freeform 14" id="14"/>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15" id="15"/>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3172">
            <a:off x="5726975" y="8674198"/>
            <a:ext cx="14731324" cy="1413676"/>
            <a:chOff x="0" y="0"/>
            <a:chExt cx="1195869" cy="114760"/>
          </a:xfrm>
        </p:grpSpPr>
        <p:sp>
          <p:nvSpPr>
            <p:cNvPr name="Freeform 17" id="17"/>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8" id="1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3613172">
            <a:off x="8021476" y="9666424"/>
            <a:ext cx="7207232" cy="691634"/>
            <a:chOff x="0" y="0"/>
            <a:chExt cx="1195869" cy="114760"/>
          </a:xfrm>
        </p:grpSpPr>
        <p:sp>
          <p:nvSpPr>
            <p:cNvPr name="Freeform 20" id="20"/>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21" id="21"/>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pic>
        <p:nvPicPr>
          <p:cNvPr name="Picture 22" id="2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99937" y="1020129"/>
            <a:ext cx="975666" cy="972414"/>
          </a:xfrm>
          <a:prstGeom prst="rect">
            <a:avLst/>
          </a:prstGeom>
        </p:spPr>
      </p:pic>
      <p:pic>
        <p:nvPicPr>
          <p:cNvPr name="Picture 23" id="2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028700" y="8245421"/>
            <a:ext cx="1046903" cy="1012879"/>
          </a:xfrm>
          <a:prstGeom prst="rect">
            <a:avLst/>
          </a:prstGeom>
        </p:spPr>
      </p:pic>
      <p:sp>
        <p:nvSpPr>
          <p:cNvPr name="TextBox 24" id="24"/>
          <p:cNvSpPr txBox="true"/>
          <p:nvPr/>
        </p:nvSpPr>
        <p:spPr>
          <a:xfrm rot="0">
            <a:off x="2255428" y="1340751"/>
            <a:ext cx="1924764" cy="350983"/>
          </a:xfrm>
          <a:prstGeom prst="rect">
            <a:avLst/>
          </a:prstGeom>
        </p:spPr>
        <p:txBody>
          <a:bodyPr anchor="t" rtlCol="false" tIns="0" lIns="0" bIns="0" rIns="0">
            <a:spAutoFit/>
          </a:bodyPr>
          <a:lstStyle/>
          <a:p>
            <a:pPr>
              <a:lnSpc>
                <a:spcPts val="2634"/>
              </a:lnSpc>
            </a:pPr>
            <a:r>
              <a:rPr lang="en-US" sz="2310">
                <a:solidFill>
                  <a:srgbClr val="000000"/>
                </a:solidFill>
                <a:latin typeface="Poppins Medium Bold"/>
              </a:rPr>
              <a:t>StockMind.ai</a:t>
            </a:r>
          </a:p>
        </p:txBody>
      </p:sp>
      <p:sp>
        <p:nvSpPr>
          <p:cNvPr name="TextBox 25" id="25"/>
          <p:cNvSpPr txBox="true"/>
          <p:nvPr/>
        </p:nvSpPr>
        <p:spPr>
          <a:xfrm rot="0">
            <a:off x="2255428" y="8633358"/>
            <a:ext cx="4348047" cy="466691"/>
          </a:xfrm>
          <a:prstGeom prst="rect">
            <a:avLst/>
          </a:prstGeom>
        </p:spPr>
        <p:txBody>
          <a:bodyPr anchor="t" rtlCol="false" tIns="0" lIns="0" bIns="0" rIns="0">
            <a:spAutoFit/>
          </a:bodyPr>
          <a:lstStyle/>
          <a:p>
            <a:pPr>
              <a:lnSpc>
                <a:spcPts val="3490"/>
              </a:lnSpc>
            </a:pPr>
            <a:r>
              <a:rPr lang="en-US" sz="3061">
                <a:solidFill>
                  <a:srgbClr val="000000"/>
                </a:solidFill>
                <a:latin typeface="Poppins Medium Bold"/>
              </a:rPr>
              <a:t>stockmind.ai.com</a:t>
            </a:r>
          </a:p>
        </p:txBody>
      </p:sp>
      <p:sp>
        <p:nvSpPr>
          <p:cNvPr name="TextBox 26" id="26"/>
          <p:cNvSpPr txBox="true"/>
          <p:nvPr/>
        </p:nvSpPr>
        <p:spPr>
          <a:xfrm rot="0">
            <a:off x="2255428" y="8395176"/>
            <a:ext cx="3769887" cy="277021"/>
          </a:xfrm>
          <a:prstGeom prst="rect">
            <a:avLst/>
          </a:prstGeom>
        </p:spPr>
        <p:txBody>
          <a:bodyPr anchor="t" rtlCol="false" tIns="0" lIns="0" bIns="0" rIns="0">
            <a:spAutoFit/>
          </a:bodyPr>
          <a:lstStyle/>
          <a:p>
            <a:pPr>
              <a:lnSpc>
                <a:spcPts val="2026"/>
              </a:lnSpc>
            </a:pPr>
            <a:r>
              <a:rPr lang="en-US" sz="1777">
                <a:solidFill>
                  <a:srgbClr val="000000"/>
                </a:solidFill>
                <a:latin typeface="Poppins"/>
              </a:rPr>
              <a:t>Visit Our Website</a:t>
            </a:r>
          </a:p>
        </p:txBody>
      </p:sp>
      <p:sp>
        <p:nvSpPr>
          <p:cNvPr name="TextBox 27" id="27"/>
          <p:cNvSpPr txBox="true"/>
          <p:nvPr/>
        </p:nvSpPr>
        <p:spPr>
          <a:xfrm rot="0">
            <a:off x="1028700" y="3804433"/>
            <a:ext cx="8762544" cy="2113026"/>
          </a:xfrm>
          <a:prstGeom prst="rect">
            <a:avLst/>
          </a:prstGeom>
        </p:spPr>
        <p:txBody>
          <a:bodyPr anchor="t" rtlCol="false" tIns="0" lIns="0" bIns="0" rIns="0">
            <a:spAutoFit/>
          </a:bodyPr>
          <a:lstStyle/>
          <a:p>
            <a:pPr>
              <a:lnSpc>
                <a:spcPts val="5472"/>
              </a:lnSpc>
            </a:pPr>
            <a:r>
              <a:rPr lang="en-US" sz="4800">
                <a:solidFill>
                  <a:srgbClr val="000000"/>
                </a:solidFill>
                <a:latin typeface="Poppins Bold"/>
              </a:rPr>
              <a:t>Detection Of Stock Market Manipulation Using Market Structure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36846" y="-285213"/>
            <a:ext cx="12634095" cy="10857425"/>
            <a:chOff x="0" y="0"/>
            <a:chExt cx="812800" cy="698500"/>
          </a:xfrm>
        </p:grpSpPr>
        <p:sp>
          <p:nvSpPr>
            <p:cNvPr name="Freeform 3" id="3"/>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3581814">
            <a:off x="6837903" y="-926690"/>
            <a:ext cx="11240305" cy="1054917"/>
            <a:chOff x="0" y="0"/>
            <a:chExt cx="1309130" cy="122864"/>
          </a:xfrm>
        </p:grpSpPr>
        <p:sp>
          <p:nvSpPr>
            <p:cNvPr name="Freeform 6" id="6"/>
            <p:cNvSpPr/>
            <p:nvPr/>
          </p:nvSpPr>
          <p:spPr>
            <a:xfrm>
              <a:off x="0" y="0"/>
              <a:ext cx="1309130" cy="122864"/>
            </a:xfrm>
            <a:custGeom>
              <a:avLst/>
              <a:gdLst/>
              <a:ahLst/>
              <a:cxnLst/>
              <a:rect r="r" b="b" t="t" l="l"/>
              <a:pathLst>
                <a:path h="122864" w="1309130">
                  <a:moveTo>
                    <a:pt x="203200" y="0"/>
                  </a:moveTo>
                  <a:lnTo>
                    <a:pt x="1309130" y="0"/>
                  </a:lnTo>
                  <a:lnTo>
                    <a:pt x="1105930" y="122864"/>
                  </a:lnTo>
                  <a:lnTo>
                    <a:pt x="0" y="122864"/>
                  </a:lnTo>
                  <a:lnTo>
                    <a:pt x="203200" y="0"/>
                  </a:lnTo>
                  <a:close/>
                </a:path>
              </a:pathLst>
            </a:custGeom>
            <a:solidFill>
              <a:srgbClr val="7E43C8"/>
            </a:solidFill>
          </p:spPr>
        </p:sp>
        <p:sp>
          <p:nvSpPr>
            <p:cNvPr name="TextBox 7" id="7"/>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1562082" y="0"/>
            <a:ext cx="6725918" cy="10572213"/>
            <a:chOff x="0" y="0"/>
            <a:chExt cx="14157706" cy="22253956"/>
          </a:xfrm>
        </p:grpSpPr>
        <p:sp>
          <p:nvSpPr>
            <p:cNvPr name="Freeform 9" id="9"/>
            <p:cNvSpPr/>
            <p:nvPr/>
          </p:nvSpPr>
          <p:spPr>
            <a:xfrm>
              <a:off x="0" y="0"/>
              <a:ext cx="14157706" cy="22253956"/>
            </a:xfrm>
            <a:custGeom>
              <a:avLst/>
              <a:gdLst/>
              <a:ahLst/>
              <a:cxnLst/>
              <a:rect r="r" b="b" t="t" l="l"/>
              <a:pathLst>
                <a:path h="22253956" w="14157706">
                  <a:moveTo>
                    <a:pt x="6542786" y="0"/>
                  </a:moveTo>
                  <a:lnTo>
                    <a:pt x="0" y="11206226"/>
                  </a:lnTo>
                  <a:lnTo>
                    <a:pt x="6323711" y="22253956"/>
                  </a:lnTo>
                  <a:lnTo>
                    <a:pt x="14157706" y="22253956"/>
                  </a:lnTo>
                  <a:lnTo>
                    <a:pt x="14157706" y="0"/>
                  </a:lnTo>
                  <a:close/>
                </a:path>
              </a:pathLst>
            </a:custGeom>
            <a:blipFill>
              <a:blip r:embed="rId2"/>
              <a:stretch>
                <a:fillRect l="-115055" r="-25228" t="0" b="0"/>
              </a:stretch>
            </a:blipFill>
          </p:spPr>
        </p:sp>
      </p:grpSp>
      <p:grpSp>
        <p:nvGrpSpPr>
          <p:cNvPr name="Group 10" id="10"/>
          <p:cNvGrpSpPr/>
          <p:nvPr/>
        </p:nvGrpSpPr>
        <p:grpSpPr>
          <a:xfrm rot="-3581814">
            <a:off x="6662382" y="2048454"/>
            <a:ext cx="12860510" cy="733671"/>
            <a:chOff x="0" y="0"/>
            <a:chExt cx="2153673" cy="122864"/>
          </a:xfrm>
        </p:grpSpPr>
        <p:sp>
          <p:nvSpPr>
            <p:cNvPr name="Freeform 11" id="11"/>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12" id="12"/>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3613172">
            <a:off x="5726975" y="8674198"/>
            <a:ext cx="14731324" cy="1413676"/>
            <a:chOff x="0" y="0"/>
            <a:chExt cx="1195869" cy="114760"/>
          </a:xfrm>
        </p:grpSpPr>
        <p:sp>
          <p:nvSpPr>
            <p:cNvPr name="Freeform 14" id="14"/>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5" id="15"/>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3172">
            <a:off x="8021476" y="9666424"/>
            <a:ext cx="7207232" cy="691634"/>
            <a:chOff x="0" y="0"/>
            <a:chExt cx="1195869" cy="114760"/>
          </a:xfrm>
        </p:grpSpPr>
        <p:sp>
          <p:nvSpPr>
            <p:cNvPr name="Freeform 17" id="17"/>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8" id="1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1028700" y="1858462"/>
            <a:ext cx="8631690" cy="7153275"/>
          </a:xfrm>
          <a:prstGeom prst="rect">
            <a:avLst/>
          </a:prstGeom>
        </p:spPr>
        <p:txBody>
          <a:bodyPr anchor="t" rtlCol="false" tIns="0" lIns="0" bIns="0" rIns="0">
            <a:spAutoFit/>
          </a:bodyPr>
          <a:lstStyle/>
          <a:p>
            <a:pPr algn="just">
              <a:lnSpc>
                <a:spcPts val="3359"/>
              </a:lnSpc>
            </a:pPr>
            <a:r>
              <a:rPr lang="en-US" sz="2799">
                <a:solidFill>
                  <a:srgbClr val="000000"/>
                </a:solidFill>
                <a:latin typeface="Poppins"/>
              </a:rPr>
              <a:t>The stock market is a complex system that involves a large number of participants, including investors, traders, and market makers. Often, these participants manipulate the market to make a profit at the expense of others. </a:t>
            </a:r>
          </a:p>
          <a:p>
            <a:pPr algn="just">
              <a:lnSpc>
                <a:spcPts val="3359"/>
              </a:lnSpc>
            </a:pPr>
            <a:r>
              <a:rPr lang="en-US" sz="2799">
                <a:solidFill>
                  <a:srgbClr val="000000"/>
                </a:solidFill>
                <a:latin typeface="Poppins"/>
              </a:rPr>
              <a:t>Therefore, detecting stock market manipulation has become a critical issue for both investors and regulators. </a:t>
            </a:r>
          </a:p>
          <a:p>
            <a:pPr algn="just">
              <a:lnSpc>
                <a:spcPts val="3359"/>
              </a:lnSpc>
            </a:pPr>
          </a:p>
          <a:p>
            <a:pPr algn="just">
              <a:lnSpc>
                <a:spcPts val="3359"/>
              </a:lnSpc>
            </a:pPr>
            <a:r>
              <a:rPr lang="en-US" sz="2799">
                <a:solidFill>
                  <a:srgbClr val="000000"/>
                </a:solidFill>
                <a:latin typeface="Poppins"/>
              </a:rPr>
              <a:t>As a result, the purpose of this research project is to investigate how market structure analysis can be used to detect stock market manipulation.  </a:t>
            </a:r>
          </a:p>
          <a:p>
            <a:pPr algn="just">
              <a:lnSpc>
                <a:spcPts val="3359"/>
              </a:lnSpc>
            </a:pPr>
            <a:r>
              <a:rPr lang="en-US" sz="2799">
                <a:solidFill>
                  <a:srgbClr val="000000"/>
                </a:solidFill>
                <a:latin typeface="Poppins"/>
              </a:rPr>
              <a:t>As we address this issue, we hope to provide valuable insights that can help investors and regulators mitigate the risks associated with stock market manipulation.</a:t>
            </a:r>
          </a:p>
        </p:txBody>
      </p:sp>
      <p:sp>
        <p:nvSpPr>
          <p:cNvPr name="TextBox 20" id="20"/>
          <p:cNvSpPr txBox="true"/>
          <p:nvPr/>
        </p:nvSpPr>
        <p:spPr>
          <a:xfrm rot="0">
            <a:off x="1028700" y="1019175"/>
            <a:ext cx="7917519" cy="687705"/>
          </a:xfrm>
          <a:prstGeom prst="rect">
            <a:avLst/>
          </a:prstGeom>
        </p:spPr>
        <p:txBody>
          <a:bodyPr anchor="t" rtlCol="false" tIns="0" lIns="0" bIns="0" rIns="0">
            <a:spAutoFit/>
          </a:bodyPr>
          <a:lstStyle/>
          <a:p>
            <a:pPr>
              <a:lnSpc>
                <a:spcPts val="5084"/>
              </a:lnSpc>
            </a:pPr>
            <a:r>
              <a:rPr lang="en-US" sz="4499" spc="-134">
                <a:solidFill>
                  <a:srgbClr val="000000"/>
                </a:solidFill>
                <a:latin typeface="Poppins 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36846" y="-285213"/>
            <a:ext cx="12634095" cy="10857425"/>
            <a:chOff x="0" y="0"/>
            <a:chExt cx="812800" cy="698500"/>
          </a:xfrm>
        </p:grpSpPr>
        <p:sp>
          <p:nvSpPr>
            <p:cNvPr name="Freeform 3" id="3"/>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3581814">
            <a:off x="6883717" y="-952979"/>
            <a:ext cx="11179407" cy="1054917"/>
            <a:chOff x="0" y="0"/>
            <a:chExt cx="1302038" cy="122864"/>
          </a:xfrm>
        </p:grpSpPr>
        <p:sp>
          <p:nvSpPr>
            <p:cNvPr name="Freeform 6" id="6"/>
            <p:cNvSpPr/>
            <p:nvPr/>
          </p:nvSpPr>
          <p:spPr>
            <a:xfrm>
              <a:off x="0" y="0"/>
              <a:ext cx="1302038" cy="122864"/>
            </a:xfrm>
            <a:custGeom>
              <a:avLst/>
              <a:gdLst/>
              <a:ahLst/>
              <a:cxnLst/>
              <a:rect r="r" b="b" t="t" l="l"/>
              <a:pathLst>
                <a:path h="122864" w="1302038">
                  <a:moveTo>
                    <a:pt x="203200" y="0"/>
                  </a:moveTo>
                  <a:lnTo>
                    <a:pt x="1302038" y="0"/>
                  </a:lnTo>
                  <a:lnTo>
                    <a:pt x="1098838" y="122864"/>
                  </a:lnTo>
                  <a:lnTo>
                    <a:pt x="0" y="122864"/>
                  </a:lnTo>
                  <a:lnTo>
                    <a:pt x="203200" y="0"/>
                  </a:lnTo>
                  <a:close/>
                </a:path>
              </a:pathLst>
            </a:custGeom>
            <a:solidFill>
              <a:srgbClr val="7E43C8"/>
            </a:solidFill>
          </p:spPr>
        </p:sp>
        <p:sp>
          <p:nvSpPr>
            <p:cNvPr name="TextBox 7" id="7"/>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8" id="8"/>
          <p:cNvGrpSpPr>
            <a:grpSpLocks noChangeAspect="true"/>
          </p:cNvGrpSpPr>
          <p:nvPr/>
        </p:nvGrpSpPr>
        <p:grpSpPr>
          <a:xfrm rot="0">
            <a:off x="11562082" y="0"/>
            <a:ext cx="6725918" cy="10572213"/>
            <a:chOff x="0" y="0"/>
            <a:chExt cx="14157706" cy="22253956"/>
          </a:xfrm>
        </p:grpSpPr>
        <p:sp>
          <p:nvSpPr>
            <p:cNvPr name="Freeform 9" id="9"/>
            <p:cNvSpPr/>
            <p:nvPr/>
          </p:nvSpPr>
          <p:spPr>
            <a:xfrm>
              <a:off x="0" y="0"/>
              <a:ext cx="14157706" cy="22253956"/>
            </a:xfrm>
            <a:custGeom>
              <a:avLst/>
              <a:gdLst/>
              <a:ahLst/>
              <a:cxnLst/>
              <a:rect r="r" b="b" t="t" l="l"/>
              <a:pathLst>
                <a:path h="22253956" w="14157706">
                  <a:moveTo>
                    <a:pt x="6542786" y="0"/>
                  </a:moveTo>
                  <a:lnTo>
                    <a:pt x="0" y="11206226"/>
                  </a:lnTo>
                  <a:lnTo>
                    <a:pt x="6323711" y="22253956"/>
                  </a:lnTo>
                  <a:lnTo>
                    <a:pt x="14157706" y="22253956"/>
                  </a:lnTo>
                  <a:lnTo>
                    <a:pt x="14157706" y="0"/>
                  </a:lnTo>
                  <a:close/>
                </a:path>
              </a:pathLst>
            </a:custGeom>
            <a:blipFill>
              <a:blip r:embed="rId2"/>
              <a:stretch>
                <a:fillRect l="-69962" r="-114549" t="-34257" b="-250"/>
              </a:stretch>
            </a:blipFill>
          </p:spPr>
        </p:sp>
      </p:grpSp>
      <p:grpSp>
        <p:nvGrpSpPr>
          <p:cNvPr name="Group 10" id="10"/>
          <p:cNvGrpSpPr/>
          <p:nvPr/>
        </p:nvGrpSpPr>
        <p:grpSpPr>
          <a:xfrm rot="-3581814">
            <a:off x="6662382" y="2048454"/>
            <a:ext cx="12860510" cy="733671"/>
            <a:chOff x="0" y="0"/>
            <a:chExt cx="2153673" cy="122864"/>
          </a:xfrm>
        </p:grpSpPr>
        <p:sp>
          <p:nvSpPr>
            <p:cNvPr name="Freeform 11" id="11"/>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12" id="12"/>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3613172">
            <a:off x="5726975" y="8674198"/>
            <a:ext cx="14731324" cy="1413676"/>
            <a:chOff x="0" y="0"/>
            <a:chExt cx="1195869" cy="114760"/>
          </a:xfrm>
        </p:grpSpPr>
        <p:sp>
          <p:nvSpPr>
            <p:cNvPr name="Freeform 14" id="14"/>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5" id="15"/>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3172">
            <a:off x="8021476" y="9666424"/>
            <a:ext cx="7207232" cy="691634"/>
            <a:chOff x="0" y="0"/>
            <a:chExt cx="1195869" cy="114760"/>
          </a:xfrm>
        </p:grpSpPr>
        <p:sp>
          <p:nvSpPr>
            <p:cNvPr name="Freeform 17" id="17"/>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8" id="1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028700" y="5143500"/>
            <a:ext cx="7975258" cy="4742934"/>
            <a:chOff x="0" y="0"/>
            <a:chExt cx="10633678" cy="6323912"/>
          </a:xfrm>
        </p:grpSpPr>
        <p:grpSp>
          <p:nvGrpSpPr>
            <p:cNvPr name="Group 20" id="20"/>
            <p:cNvGrpSpPr/>
            <p:nvPr/>
          </p:nvGrpSpPr>
          <p:grpSpPr>
            <a:xfrm rot="0">
              <a:off x="95124" y="0"/>
              <a:ext cx="5269277" cy="3161956"/>
              <a:chOff x="0" y="0"/>
              <a:chExt cx="1079250" cy="647630"/>
            </a:xfrm>
          </p:grpSpPr>
          <p:sp>
            <p:nvSpPr>
              <p:cNvPr name="Freeform 21" id="21"/>
              <p:cNvSpPr/>
              <p:nvPr/>
            </p:nvSpPr>
            <p:spPr>
              <a:xfrm>
                <a:off x="0" y="0"/>
                <a:ext cx="1079250" cy="647630"/>
              </a:xfrm>
              <a:custGeom>
                <a:avLst/>
                <a:gdLst/>
                <a:ahLst/>
                <a:cxnLst/>
                <a:rect r="r" b="b" t="t" l="l"/>
                <a:pathLst>
                  <a:path h="647630" w="1079250">
                    <a:moveTo>
                      <a:pt x="0" y="0"/>
                    </a:moveTo>
                    <a:lnTo>
                      <a:pt x="1079250" y="0"/>
                    </a:lnTo>
                    <a:lnTo>
                      <a:pt x="1079250" y="647630"/>
                    </a:lnTo>
                    <a:lnTo>
                      <a:pt x="0" y="647630"/>
                    </a:lnTo>
                    <a:close/>
                  </a:path>
                </a:pathLst>
              </a:custGeom>
              <a:solidFill>
                <a:srgbClr val="AC6BFF"/>
              </a:solidFill>
            </p:spPr>
          </p:sp>
          <p:sp>
            <p:nvSpPr>
              <p:cNvPr name="TextBox 22" id="22"/>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5364401" y="0"/>
              <a:ext cx="5269277" cy="3161956"/>
              <a:chOff x="0" y="0"/>
              <a:chExt cx="1079250" cy="647630"/>
            </a:xfrm>
          </p:grpSpPr>
          <p:sp>
            <p:nvSpPr>
              <p:cNvPr name="Freeform 24" id="24"/>
              <p:cNvSpPr/>
              <p:nvPr/>
            </p:nvSpPr>
            <p:spPr>
              <a:xfrm>
                <a:off x="0" y="0"/>
                <a:ext cx="1079250" cy="647630"/>
              </a:xfrm>
              <a:custGeom>
                <a:avLst/>
                <a:gdLst/>
                <a:ahLst/>
                <a:cxnLst/>
                <a:rect r="r" b="b" t="t" l="l"/>
                <a:pathLst>
                  <a:path h="647630" w="1079250">
                    <a:moveTo>
                      <a:pt x="0" y="0"/>
                    </a:moveTo>
                    <a:lnTo>
                      <a:pt x="1079250" y="0"/>
                    </a:lnTo>
                    <a:lnTo>
                      <a:pt x="1079250" y="647630"/>
                    </a:lnTo>
                    <a:lnTo>
                      <a:pt x="0" y="647630"/>
                    </a:lnTo>
                    <a:close/>
                  </a:path>
                </a:pathLst>
              </a:custGeom>
              <a:solidFill>
                <a:srgbClr val="4A425F"/>
              </a:solidFill>
            </p:spPr>
          </p:sp>
          <p:sp>
            <p:nvSpPr>
              <p:cNvPr name="TextBox 25" id="25"/>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95124" y="3161956"/>
              <a:ext cx="5269277" cy="3161956"/>
              <a:chOff x="0" y="0"/>
              <a:chExt cx="1079250" cy="647630"/>
            </a:xfrm>
          </p:grpSpPr>
          <p:sp>
            <p:nvSpPr>
              <p:cNvPr name="Freeform 27" id="27"/>
              <p:cNvSpPr/>
              <p:nvPr/>
            </p:nvSpPr>
            <p:spPr>
              <a:xfrm>
                <a:off x="0" y="0"/>
                <a:ext cx="1079250" cy="647630"/>
              </a:xfrm>
              <a:custGeom>
                <a:avLst/>
                <a:gdLst/>
                <a:ahLst/>
                <a:cxnLst/>
                <a:rect r="r" b="b" t="t" l="l"/>
                <a:pathLst>
                  <a:path h="647630" w="1079250">
                    <a:moveTo>
                      <a:pt x="0" y="0"/>
                    </a:moveTo>
                    <a:lnTo>
                      <a:pt x="1079250" y="0"/>
                    </a:lnTo>
                    <a:lnTo>
                      <a:pt x="1079250" y="647630"/>
                    </a:lnTo>
                    <a:lnTo>
                      <a:pt x="0" y="647630"/>
                    </a:lnTo>
                    <a:close/>
                  </a:path>
                </a:pathLst>
              </a:custGeom>
              <a:solidFill>
                <a:srgbClr val="4A425F"/>
              </a:solidFill>
            </p:spPr>
          </p:sp>
          <p:sp>
            <p:nvSpPr>
              <p:cNvPr name="TextBox 28" id="28"/>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5364401" y="3161956"/>
              <a:ext cx="5269277" cy="3161956"/>
              <a:chOff x="0" y="0"/>
              <a:chExt cx="1079250" cy="647630"/>
            </a:xfrm>
          </p:grpSpPr>
          <p:sp>
            <p:nvSpPr>
              <p:cNvPr name="Freeform 30" id="30"/>
              <p:cNvSpPr/>
              <p:nvPr/>
            </p:nvSpPr>
            <p:spPr>
              <a:xfrm>
                <a:off x="0" y="0"/>
                <a:ext cx="1079250" cy="647630"/>
              </a:xfrm>
              <a:custGeom>
                <a:avLst/>
                <a:gdLst/>
                <a:ahLst/>
                <a:cxnLst/>
                <a:rect r="r" b="b" t="t" l="l"/>
                <a:pathLst>
                  <a:path h="647630" w="1079250">
                    <a:moveTo>
                      <a:pt x="0" y="0"/>
                    </a:moveTo>
                    <a:lnTo>
                      <a:pt x="1079250" y="0"/>
                    </a:lnTo>
                    <a:lnTo>
                      <a:pt x="1079250" y="647630"/>
                    </a:lnTo>
                    <a:lnTo>
                      <a:pt x="0" y="647630"/>
                    </a:lnTo>
                    <a:close/>
                  </a:path>
                </a:pathLst>
              </a:custGeom>
              <a:solidFill>
                <a:srgbClr val="AC6BFF"/>
              </a:solidFill>
            </p:spPr>
          </p:sp>
          <p:sp>
            <p:nvSpPr>
              <p:cNvPr name="TextBox 31" id="31"/>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sp>
          <p:nvSpPr>
            <p:cNvPr name="TextBox 32" id="32"/>
            <p:cNvSpPr txBox="true"/>
            <p:nvPr/>
          </p:nvSpPr>
          <p:spPr>
            <a:xfrm rot="0">
              <a:off x="433671" y="902653"/>
              <a:ext cx="4592184" cy="1974850"/>
            </a:xfrm>
            <a:prstGeom prst="rect">
              <a:avLst/>
            </a:prstGeom>
          </p:spPr>
          <p:txBody>
            <a:bodyPr anchor="t" rtlCol="false" tIns="0" lIns="0" bIns="0" rIns="0">
              <a:spAutoFit/>
            </a:bodyPr>
            <a:lstStyle/>
            <a:p>
              <a:pPr algn="just">
                <a:lnSpc>
                  <a:spcPts val="1679"/>
                </a:lnSpc>
              </a:pPr>
              <a:r>
                <a:rPr lang="en-US" sz="1399">
                  <a:solidFill>
                    <a:srgbClr val="000000"/>
                  </a:solidFill>
                  <a:latin typeface="Poppins"/>
                </a:rPr>
                <a:t>Deep learning algorithms can be trained to analyze large 4 </a:t>
              </a:r>
            </a:p>
            <a:p>
              <a:pPr algn="just">
                <a:lnSpc>
                  <a:spcPts val="1679"/>
                </a:lnSpc>
              </a:pPr>
              <a:r>
                <a:rPr lang="en-US" sz="1399">
                  <a:solidFill>
                    <a:srgbClr val="000000"/>
                  </a:solidFill>
                  <a:latin typeface="Poppins"/>
                </a:rPr>
                <a:t>amounts of social media data, news articles, and other sources of information to detect changes in market sentiment that could be indicative of manipulation. </a:t>
              </a:r>
            </a:p>
          </p:txBody>
        </p:sp>
        <p:sp>
          <p:nvSpPr>
            <p:cNvPr name="TextBox 33" id="33"/>
            <p:cNvSpPr txBox="true"/>
            <p:nvPr/>
          </p:nvSpPr>
          <p:spPr>
            <a:xfrm rot="0">
              <a:off x="5702947" y="902653"/>
              <a:ext cx="4592184" cy="1416050"/>
            </a:xfrm>
            <a:prstGeom prst="rect">
              <a:avLst/>
            </a:prstGeom>
          </p:spPr>
          <p:txBody>
            <a:bodyPr anchor="t" rtlCol="false" tIns="0" lIns="0" bIns="0" rIns="0">
              <a:spAutoFit/>
            </a:bodyPr>
            <a:lstStyle/>
            <a:p>
              <a:pPr algn="just">
                <a:lnSpc>
                  <a:spcPts val="1679"/>
                </a:lnSpc>
              </a:pPr>
              <a:r>
                <a:rPr lang="en-US" sz="1399">
                  <a:solidFill>
                    <a:srgbClr val="FFFFFF"/>
                  </a:solidFill>
                  <a:latin typeface="Poppins"/>
                </a:rPr>
                <a:t>Deep learning algorithms can be trained to recognize patterns in trading data that may be indicative of manipulation, such as wash trades or spoofing. </a:t>
              </a:r>
            </a:p>
          </p:txBody>
        </p:sp>
        <p:sp>
          <p:nvSpPr>
            <p:cNvPr name="TextBox 34" id="34"/>
            <p:cNvSpPr txBox="true"/>
            <p:nvPr/>
          </p:nvSpPr>
          <p:spPr>
            <a:xfrm rot="0">
              <a:off x="433671" y="3996648"/>
              <a:ext cx="4592184" cy="1695450"/>
            </a:xfrm>
            <a:prstGeom prst="rect">
              <a:avLst/>
            </a:prstGeom>
          </p:spPr>
          <p:txBody>
            <a:bodyPr anchor="t" rtlCol="false" tIns="0" lIns="0" bIns="0" rIns="0">
              <a:spAutoFit/>
            </a:bodyPr>
            <a:lstStyle/>
            <a:p>
              <a:pPr algn="just">
                <a:lnSpc>
                  <a:spcPts val="1679"/>
                </a:lnSpc>
              </a:pPr>
              <a:r>
                <a:rPr lang="en-US" sz="1399">
                  <a:solidFill>
                    <a:srgbClr val="FFFFFF"/>
                  </a:solidFill>
                  <a:latin typeface="Poppins"/>
                </a:rPr>
                <a:t>Deep learning algorithms can be used to analyze market structure data, such as order book data and trade flow data, to detect changes in market dynamics that could be indicative of manipulation. </a:t>
              </a:r>
            </a:p>
          </p:txBody>
        </p:sp>
        <p:sp>
          <p:nvSpPr>
            <p:cNvPr name="TextBox 35" id="35"/>
            <p:cNvSpPr txBox="true"/>
            <p:nvPr/>
          </p:nvSpPr>
          <p:spPr>
            <a:xfrm rot="0">
              <a:off x="5702947" y="4002672"/>
              <a:ext cx="4592184" cy="1416050"/>
            </a:xfrm>
            <a:prstGeom prst="rect">
              <a:avLst/>
            </a:prstGeom>
          </p:spPr>
          <p:txBody>
            <a:bodyPr anchor="t" rtlCol="false" tIns="0" lIns="0" bIns="0" rIns="0">
              <a:spAutoFit/>
            </a:bodyPr>
            <a:lstStyle/>
            <a:p>
              <a:pPr algn="just">
                <a:lnSpc>
                  <a:spcPts val="1679"/>
                </a:lnSpc>
              </a:pPr>
              <a:r>
                <a:rPr lang="en-US" sz="1399">
                  <a:solidFill>
                    <a:srgbClr val="000000"/>
                  </a:solidFill>
                  <a:latin typeface="Poppins"/>
                </a:rPr>
                <a:t>Deep learning algorithms can be used to assist with compliance and surveillance efforts by identifying unusual trading activity and flagging it for further investigation. </a:t>
              </a:r>
            </a:p>
          </p:txBody>
        </p:sp>
        <p:sp>
          <p:nvSpPr>
            <p:cNvPr name="TextBox 36" id="36"/>
            <p:cNvSpPr txBox="true"/>
            <p:nvPr/>
          </p:nvSpPr>
          <p:spPr>
            <a:xfrm rot="0">
              <a:off x="0" y="201637"/>
              <a:ext cx="4805008" cy="478766"/>
            </a:xfrm>
            <a:prstGeom prst="rect">
              <a:avLst/>
            </a:prstGeom>
          </p:spPr>
          <p:txBody>
            <a:bodyPr anchor="t" rtlCol="false" tIns="0" lIns="0" bIns="0" rIns="0">
              <a:spAutoFit/>
            </a:bodyPr>
            <a:lstStyle/>
            <a:p>
              <a:pPr marL="514403" indent="-257202" lvl="1">
                <a:lnSpc>
                  <a:spcPts val="2692"/>
                </a:lnSpc>
                <a:buFont typeface="Arial"/>
                <a:buChar char="•"/>
              </a:pPr>
              <a:r>
                <a:rPr lang="en-US" sz="2382" spc="-71">
                  <a:solidFill>
                    <a:srgbClr val="000000"/>
                  </a:solidFill>
                  <a:latin typeface="Poppins Bold"/>
                </a:rPr>
                <a:t>Sentiment analysis</a:t>
              </a:r>
            </a:p>
          </p:txBody>
        </p:sp>
        <p:sp>
          <p:nvSpPr>
            <p:cNvPr name="TextBox 37" id="37"/>
            <p:cNvSpPr txBox="true"/>
            <p:nvPr/>
          </p:nvSpPr>
          <p:spPr>
            <a:xfrm rot="0">
              <a:off x="5242286" y="3301656"/>
              <a:ext cx="3629851" cy="478766"/>
            </a:xfrm>
            <a:prstGeom prst="rect">
              <a:avLst/>
            </a:prstGeom>
          </p:spPr>
          <p:txBody>
            <a:bodyPr anchor="t" rtlCol="false" tIns="0" lIns="0" bIns="0" rIns="0">
              <a:spAutoFit/>
            </a:bodyPr>
            <a:lstStyle/>
            <a:p>
              <a:pPr marL="514403" indent="-257202" lvl="1">
                <a:lnSpc>
                  <a:spcPts val="2692"/>
                </a:lnSpc>
                <a:buFont typeface="Arial"/>
                <a:buChar char="•"/>
              </a:pPr>
              <a:r>
                <a:rPr lang="en-US" sz="2382" spc="-71">
                  <a:solidFill>
                    <a:srgbClr val="000000"/>
                  </a:solidFill>
                  <a:latin typeface="Poppins Bold"/>
                </a:rPr>
                <a:t>Compliance </a:t>
              </a:r>
            </a:p>
          </p:txBody>
        </p:sp>
        <p:sp>
          <p:nvSpPr>
            <p:cNvPr name="TextBox 38" id="38"/>
            <p:cNvSpPr txBox="true"/>
            <p:nvPr/>
          </p:nvSpPr>
          <p:spPr>
            <a:xfrm rot="0">
              <a:off x="0" y="3301656"/>
              <a:ext cx="4805008" cy="472742"/>
            </a:xfrm>
            <a:prstGeom prst="rect">
              <a:avLst/>
            </a:prstGeom>
          </p:spPr>
          <p:txBody>
            <a:bodyPr anchor="t" rtlCol="false" tIns="0" lIns="0" bIns="0" rIns="0">
              <a:spAutoFit/>
            </a:bodyPr>
            <a:lstStyle/>
            <a:p>
              <a:pPr marL="514403" indent="-257202" lvl="1">
                <a:lnSpc>
                  <a:spcPts val="2692"/>
                </a:lnSpc>
                <a:buFont typeface="Arial"/>
                <a:buChar char="•"/>
              </a:pPr>
              <a:r>
                <a:rPr lang="en-US" sz="2382" spc="-71">
                  <a:solidFill>
                    <a:srgbClr val="FFFFFF"/>
                  </a:solidFill>
                  <a:latin typeface="Poppins Bold"/>
                </a:rPr>
                <a:t>Market structure </a:t>
              </a:r>
            </a:p>
          </p:txBody>
        </p:sp>
        <p:sp>
          <p:nvSpPr>
            <p:cNvPr name="TextBox 39" id="39"/>
            <p:cNvSpPr txBox="true"/>
            <p:nvPr/>
          </p:nvSpPr>
          <p:spPr>
            <a:xfrm rot="0">
              <a:off x="5242286" y="201637"/>
              <a:ext cx="4447998" cy="472742"/>
            </a:xfrm>
            <a:prstGeom prst="rect">
              <a:avLst/>
            </a:prstGeom>
          </p:spPr>
          <p:txBody>
            <a:bodyPr anchor="t" rtlCol="false" tIns="0" lIns="0" bIns="0" rIns="0">
              <a:spAutoFit/>
            </a:bodyPr>
            <a:lstStyle/>
            <a:p>
              <a:pPr marL="514403" indent="-257202" lvl="1">
                <a:lnSpc>
                  <a:spcPts val="2692"/>
                </a:lnSpc>
                <a:buFont typeface="Arial"/>
                <a:buChar char="•"/>
              </a:pPr>
              <a:r>
                <a:rPr lang="en-US" sz="2382" spc="-71">
                  <a:solidFill>
                    <a:srgbClr val="FFFFFF"/>
                  </a:solidFill>
                  <a:latin typeface="Poppins Bold"/>
                </a:rPr>
                <a:t>Trading patterns </a:t>
              </a:r>
            </a:p>
          </p:txBody>
        </p:sp>
      </p:grpSp>
      <p:sp>
        <p:nvSpPr>
          <p:cNvPr name="TextBox 40" id="40"/>
          <p:cNvSpPr txBox="true"/>
          <p:nvPr/>
        </p:nvSpPr>
        <p:spPr>
          <a:xfrm rot="0">
            <a:off x="1028700" y="1858462"/>
            <a:ext cx="8631690" cy="2124075"/>
          </a:xfrm>
          <a:prstGeom prst="rect">
            <a:avLst/>
          </a:prstGeom>
        </p:spPr>
        <p:txBody>
          <a:bodyPr anchor="t" rtlCol="false" tIns="0" lIns="0" bIns="0" rIns="0">
            <a:spAutoFit/>
          </a:bodyPr>
          <a:lstStyle/>
          <a:p>
            <a:pPr algn="just">
              <a:lnSpc>
                <a:spcPts val="3359"/>
              </a:lnSpc>
            </a:pPr>
            <a:r>
              <a:rPr lang="en-US" sz="2799">
                <a:solidFill>
                  <a:srgbClr val="000000"/>
                </a:solidFill>
                <a:latin typeface="Poppins"/>
              </a:rPr>
              <a:t>Market manipulation is the act of using unethical or fraudulent means to interfere with the free and fair operation of the market. It can take many forms, and one way it can occur is through manipulating market structure.</a:t>
            </a:r>
          </a:p>
        </p:txBody>
      </p:sp>
      <p:sp>
        <p:nvSpPr>
          <p:cNvPr name="TextBox 41" id="41"/>
          <p:cNvSpPr txBox="true"/>
          <p:nvPr/>
        </p:nvSpPr>
        <p:spPr>
          <a:xfrm rot="0">
            <a:off x="1028700" y="1019175"/>
            <a:ext cx="8502682" cy="687705"/>
          </a:xfrm>
          <a:prstGeom prst="rect">
            <a:avLst/>
          </a:prstGeom>
        </p:spPr>
        <p:txBody>
          <a:bodyPr anchor="t" rtlCol="false" tIns="0" lIns="0" bIns="0" rIns="0">
            <a:spAutoFit/>
          </a:bodyPr>
          <a:lstStyle/>
          <a:p>
            <a:pPr>
              <a:lnSpc>
                <a:spcPts val="5084"/>
              </a:lnSpc>
            </a:pPr>
            <a:r>
              <a:rPr lang="en-US" sz="4499" spc="-134">
                <a:solidFill>
                  <a:srgbClr val="000000"/>
                </a:solidFill>
                <a:latin typeface="Poppins Bold"/>
              </a:rPr>
              <a:t>What is market manipulation?</a:t>
            </a:r>
          </a:p>
        </p:txBody>
      </p:sp>
      <p:sp>
        <p:nvSpPr>
          <p:cNvPr name="TextBox 42" id="42"/>
          <p:cNvSpPr txBox="true"/>
          <p:nvPr/>
        </p:nvSpPr>
        <p:spPr>
          <a:xfrm rot="0">
            <a:off x="1028700" y="4409038"/>
            <a:ext cx="9918712" cy="505587"/>
          </a:xfrm>
          <a:prstGeom prst="rect">
            <a:avLst/>
          </a:prstGeom>
        </p:spPr>
        <p:txBody>
          <a:bodyPr anchor="t" rtlCol="false" tIns="0" lIns="0" bIns="0" rIns="0">
            <a:spAutoFit/>
          </a:bodyPr>
          <a:lstStyle/>
          <a:p>
            <a:pPr>
              <a:lnSpc>
                <a:spcPts val="3729"/>
              </a:lnSpc>
            </a:pPr>
            <a:r>
              <a:rPr lang="en-US" sz="3300" spc="-99">
                <a:solidFill>
                  <a:srgbClr val="000000"/>
                </a:solidFill>
                <a:latin typeface="Poppins Bold"/>
              </a:rPr>
              <a:t>What are the ways to detect manipulation?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4114800"/>
            <a:chOff x="0" y="0"/>
            <a:chExt cx="2755194" cy="698500"/>
          </a:xfrm>
        </p:grpSpPr>
        <p:sp>
          <p:nvSpPr>
            <p:cNvPr name="Freeform 3" id="3"/>
            <p:cNvSpPr/>
            <p:nvPr/>
          </p:nvSpPr>
          <p:spPr>
            <a:xfrm>
              <a:off x="0" y="0"/>
              <a:ext cx="2755194" cy="698500"/>
            </a:xfrm>
            <a:custGeom>
              <a:avLst/>
              <a:gdLst/>
              <a:ahLst/>
              <a:cxnLst/>
              <a:rect r="r" b="b" t="t" l="l"/>
              <a:pathLst>
                <a:path h="698500" w="2755194">
                  <a:moveTo>
                    <a:pt x="2755194" y="349250"/>
                  </a:moveTo>
                  <a:lnTo>
                    <a:pt x="2551994" y="698500"/>
                  </a:lnTo>
                  <a:lnTo>
                    <a:pt x="203200" y="698500"/>
                  </a:lnTo>
                  <a:lnTo>
                    <a:pt x="0" y="349250"/>
                  </a:lnTo>
                  <a:lnTo>
                    <a:pt x="203200" y="0"/>
                  </a:lnTo>
                  <a:lnTo>
                    <a:pt x="2551994" y="0"/>
                  </a:lnTo>
                  <a:lnTo>
                    <a:pt x="2755194" y="349250"/>
                  </a:lnTo>
                  <a:close/>
                </a:path>
              </a:pathLst>
            </a:custGeom>
            <a:solidFill>
              <a:srgbClr val="4A425F"/>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5143500"/>
            <a:ext cx="16230600" cy="4114800"/>
            <a:chOff x="0" y="0"/>
            <a:chExt cx="2755194" cy="698500"/>
          </a:xfrm>
        </p:grpSpPr>
        <p:sp>
          <p:nvSpPr>
            <p:cNvPr name="Freeform 6" id="6"/>
            <p:cNvSpPr/>
            <p:nvPr/>
          </p:nvSpPr>
          <p:spPr>
            <a:xfrm>
              <a:off x="0" y="0"/>
              <a:ext cx="2755194" cy="698500"/>
            </a:xfrm>
            <a:custGeom>
              <a:avLst/>
              <a:gdLst/>
              <a:ahLst/>
              <a:cxnLst/>
              <a:rect r="r" b="b" t="t" l="l"/>
              <a:pathLst>
                <a:path h="698500" w="2755194">
                  <a:moveTo>
                    <a:pt x="2755194" y="349250"/>
                  </a:moveTo>
                  <a:lnTo>
                    <a:pt x="2551994" y="698500"/>
                  </a:lnTo>
                  <a:lnTo>
                    <a:pt x="203200" y="698500"/>
                  </a:lnTo>
                  <a:lnTo>
                    <a:pt x="0" y="349250"/>
                  </a:lnTo>
                  <a:lnTo>
                    <a:pt x="203200" y="0"/>
                  </a:lnTo>
                  <a:lnTo>
                    <a:pt x="2551994" y="0"/>
                  </a:lnTo>
                  <a:lnTo>
                    <a:pt x="2755194" y="349250"/>
                  </a:lnTo>
                  <a:close/>
                </a:path>
              </a:pathLst>
            </a:custGeom>
            <a:solidFill>
              <a:srgbClr val="AC6BFF"/>
            </a:solidFill>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401118" y="1348393"/>
            <a:ext cx="4044119" cy="3475414"/>
            <a:chOff x="0" y="0"/>
            <a:chExt cx="812800" cy="698500"/>
          </a:xfrm>
        </p:grpSpPr>
        <p:sp>
          <p:nvSpPr>
            <p:cNvPr name="Freeform 9" id="9"/>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AC6BFF"/>
            </a:solidFill>
          </p:spPr>
        </p:sp>
        <p:sp>
          <p:nvSpPr>
            <p:cNvPr name="TextBox 10" id="10"/>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71548" y="5463193"/>
            <a:ext cx="4044119" cy="3475414"/>
            <a:chOff x="0" y="0"/>
            <a:chExt cx="812800" cy="698500"/>
          </a:xfrm>
        </p:grpSpPr>
        <p:sp>
          <p:nvSpPr>
            <p:cNvPr name="Freeform 12" id="12"/>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13" id="13"/>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pic>
        <p:nvPicPr>
          <p:cNvPr name="Picture 14" id="1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394478" y="2057400"/>
            <a:ext cx="2057400" cy="2057400"/>
          </a:xfrm>
          <a:prstGeom prst="rect">
            <a:avLst/>
          </a:prstGeom>
        </p:spPr>
      </p:pic>
      <p:pic>
        <p:nvPicPr>
          <p:cNvPr name="Picture 15" id="1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3955495" y="6262788"/>
            <a:ext cx="1876223" cy="1876223"/>
          </a:xfrm>
          <a:prstGeom prst="rect">
            <a:avLst/>
          </a:prstGeom>
        </p:spPr>
      </p:pic>
      <p:sp>
        <p:nvSpPr>
          <p:cNvPr name="TextBox 16" id="16"/>
          <p:cNvSpPr txBox="true"/>
          <p:nvPr/>
        </p:nvSpPr>
        <p:spPr>
          <a:xfrm rot="0">
            <a:off x="6093294" y="1610122"/>
            <a:ext cx="4906433" cy="626110"/>
          </a:xfrm>
          <a:prstGeom prst="rect">
            <a:avLst/>
          </a:prstGeom>
        </p:spPr>
        <p:txBody>
          <a:bodyPr anchor="t" rtlCol="false" tIns="0" lIns="0" bIns="0" rIns="0">
            <a:spAutoFit/>
          </a:bodyPr>
          <a:lstStyle/>
          <a:p>
            <a:pPr>
              <a:lnSpc>
                <a:spcPts val="4519"/>
              </a:lnSpc>
            </a:pPr>
            <a:r>
              <a:rPr lang="en-US" sz="3999" spc="-119">
                <a:solidFill>
                  <a:srgbClr val="FFFFFF"/>
                </a:solidFill>
                <a:latin typeface="Poppins Bold"/>
              </a:rPr>
              <a:t>Data Collection</a:t>
            </a:r>
          </a:p>
        </p:txBody>
      </p:sp>
      <p:sp>
        <p:nvSpPr>
          <p:cNvPr name="TextBox 17" id="17"/>
          <p:cNvSpPr txBox="true"/>
          <p:nvPr/>
        </p:nvSpPr>
        <p:spPr>
          <a:xfrm rot="0">
            <a:off x="7078540" y="5724922"/>
            <a:ext cx="5302115" cy="626110"/>
          </a:xfrm>
          <a:prstGeom prst="rect">
            <a:avLst/>
          </a:prstGeom>
        </p:spPr>
        <p:txBody>
          <a:bodyPr anchor="t" rtlCol="false" tIns="0" lIns="0" bIns="0" rIns="0">
            <a:spAutoFit/>
          </a:bodyPr>
          <a:lstStyle/>
          <a:p>
            <a:pPr algn="r">
              <a:lnSpc>
                <a:spcPts val="4519"/>
              </a:lnSpc>
            </a:pPr>
            <a:r>
              <a:rPr lang="en-US" sz="3999" spc="-119">
                <a:solidFill>
                  <a:srgbClr val="000000"/>
                </a:solidFill>
                <a:latin typeface="Poppins Bold"/>
              </a:rPr>
              <a:t>Initial Findings</a:t>
            </a:r>
          </a:p>
        </p:txBody>
      </p:sp>
      <p:sp>
        <p:nvSpPr>
          <p:cNvPr name="TextBox 18" id="18"/>
          <p:cNvSpPr txBox="true"/>
          <p:nvPr/>
        </p:nvSpPr>
        <p:spPr>
          <a:xfrm rot="0">
            <a:off x="6093294" y="2444987"/>
            <a:ext cx="9812865" cy="2162175"/>
          </a:xfrm>
          <a:prstGeom prst="rect">
            <a:avLst/>
          </a:prstGeom>
        </p:spPr>
        <p:txBody>
          <a:bodyPr anchor="t" rtlCol="false" tIns="0" lIns="0" bIns="0" rIns="0">
            <a:spAutoFit/>
          </a:bodyPr>
          <a:lstStyle/>
          <a:p>
            <a:pPr algn="just">
              <a:lnSpc>
                <a:spcPts val="2400"/>
              </a:lnSpc>
            </a:pPr>
            <a:r>
              <a:rPr lang="en-US" sz="2000">
                <a:solidFill>
                  <a:srgbClr val="FFFFFF"/>
                </a:solidFill>
                <a:latin typeface="Poppins"/>
              </a:rPr>
              <a:t>Currently, we are manually collecting data from the official website of the Indian stock exchanges (NSE &amp; BSE).</a:t>
            </a:r>
          </a:p>
          <a:p>
            <a:pPr algn="just">
              <a:lnSpc>
                <a:spcPts val="2400"/>
              </a:lnSpc>
            </a:pPr>
            <a:r>
              <a:rPr lang="en-US" sz="2000">
                <a:solidFill>
                  <a:srgbClr val="FFFFFF"/>
                </a:solidFill>
                <a:latin typeface="Poppins"/>
              </a:rPr>
              <a:t>It is important for us to find both manipulated and non-manipulated data so that we can train our model more effectively.</a:t>
            </a:r>
          </a:p>
          <a:p>
            <a:pPr algn="just">
              <a:lnSpc>
                <a:spcPts val="2400"/>
              </a:lnSpc>
            </a:pPr>
            <a:r>
              <a:rPr lang="en-US" sz="2000">
                <a:solidFill>
                  <a:srgbClr val="FFFFFF"/>
                </a:solidFill>
                <a:latin typeface="Poppins"/>
              </a:rPr>
              <a:t>After training our model on the data collected by us, we will also test our model with the yfinance (Yahoo finance) python library.</a:t>
            </a:r>
          </a:p>
          <a:p>
            <a:pPr algn="just">
              <a:lnSpc>
                <a:spcPts val="2400"/>
              </a:lnSpc>
            </a:pPr>
            <a:r>
              <a:rPr lang="en-US" sz="2000">
                <a:solidFill>
                  <a:srgbClr val="FFFFFF"/>
                </a:solidFill>
                <a:latin typeface="Poppins"/>
              </a:rPr>
              <a:t>The library contains all the financial data we need to deploy our web app.    </a:t>
            </a:r>
          </a:p>
        </p:txBody>
      </p:sp>
      <p:sp>
        <p:nvSpPr>
          <p:cNvPr name="TextBox 19" id="19"/>
          <p:cNvSpPr txBox="true"/>
          <p:nvPr/>
        </p:nvSpPr>
        <p:spPr>
          <a:xfrm rot="0">
            <a:off x="2567789" y="6559787"/>
            <a:ext cx="9812865" cy="2466975"/>
          </a:xfrm>
          <a:prstGeom prst="rect">
            <a:avLst/>
          </a:prstGeom>
        </p:spPr>
        <p:txBody>
          <a:bodyPr anchor="t" rtlCol="false" tIns="0" lIns="0" bIns="0" rIns="0">
            <a:spAutoFit/>
          </a:bodyPr>
          <a:lstStyle/>
          <a:p>
            <a:pPr algn="just">
              <a:lnSpc>
                <a:spcPts val="2400"/>
              </a:lnSpc>
            </a:pPr>
            <a:r>
              <a:rPr lang="en-US" sz="2000">
                <a:solidFill>
                  <a:srgbClr val="000000"/>
                </a:solidFill>
                <a:latin typeface="Poppins"/>
              </a:rPr>
              <a:t>While searching for methods to detect data manipulation we came across a statistical law known as Benford's law.</a:t>
            </a:r>
          </a:p>
          <a:p>
            <a:pPr algn="just">
              <a:lnSpc>
                <a:spcPts val="2400"/>
              </a:lnSpc>
            </a:pPr>
            <a:r>
              <a:rPr lang="en-US" sz="2000">
                <a:solidFill>
                  <a:srgbClr val="000000"/>
                </a:solidFill>
                <a:latin typeface="Poppins"/>
              </a:rPr>
              <a:t>We observed that this law is capable of detecting the probability of data manipulation.</a:t>
            </a:r>
          </a:p>
          <a:p>
            <a:pPr algn="just">
              <a:lnSpc>
                <a:spcPts val="2400"/>
              </a:lnSpc>
            </a:pPr>
            <a:r>
              <a:rPr lang="en-US" sz="2000">
                <a:solidFill>
                  <a:srgbClr val="000000"/>
                </a:solidFill>
                <a:latin typeface="Poppins"/>
              </a:rPr>
              <a:t>It is essentially a visual representation of a simple logic discussed in the following slide.</a:t>
            </a:r>
          </a:p>
          <a:p>
            <a:pPr algn="just">
              <a:lnSpc>
                <a:spcPts val="2400"/>
              </a:lnSpc>
            </a:pPr>
            <a:r>
              <a:rPr lang="en-US" sz="2000">
                <a:solidFill>
                  <a:srgbClr val="000000"/>
                </a:solidFill>
                <a:latin typeface="Poppins"/>
              </a:rPr>
              <a:t>Therefore, we tested it and visualized it against stock market data for a company, which we have attached.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877210"/>
            <a:ext cx="9332528" cy="5962650"/>
          </a:xfrm>
          <a:prstGeom prst="rect">
            <a:avLst/>
          </a:prstGeom>
        </p:spPr>
        <p:txBody>
          <a:bodyPr anchor="t" rtlCol="false" tIns="0" lIns="0" bIns="0" rIns="0">
            <a:spAutoFit/>
          </a:bodyPr>
          <a:lstStyle/>
          <a:p>
            <a:pPr algn="just">
              <a:lnSpc>
                <a:spcPts val="2999"/>
              </a:lnSpc>
            </a:pPr>
            <a:r>
              <a:rPr lang="en-US" sz="2499">
                <a:solidFill>
                  <a:srgbClr val="000000"/>
                </a:solidFill>
                <a:latin typeface="Poppins"/>
              </a:rPr>
              <a:t>The has been collected from the Bombay Stock Exchange and the National Stock Exchange of India.</a:t>
            </a:r>
          </a:p>
          <a:p>
            <a:pPr algn="just">
              <a:lnSpc>
                <a:spcPts val="2999"/>
              </a:lnSpc>
            </a:pPr>
            <a:r>
              <a:rPr lang="en-US" sz="2499">
                <a:solidFill>
                  <a:srgbClr val="000000"/>
                </a:solidFill>
                <a:latin typeface="Poppins"/>
              </a:rPr>
              <a:t> </a:t>
            </a:r>
          </a:p>
          <a:p>
            <a:pPr algn="just">
              <a:lnSpc>
                <a:spcPts val="2999"/>
              </a:lnSpc>
            </a:pPr>
            <a:r>
              <a:rPr lang="en-US" sz="2499">
                <a:solidFill>
                  <a:srgbClr val="000000"/>
                </a:solidFill>
                <a:latin typeface="Poppins"/>
              </a:rPr>
              <a:t>The data contains 12 parameters and they are: </a:t>
            </a:r>
          </a:p>
          <a:p>
            <a:pPr algn="just">
              <a:lnSpc>
                <a:spcPts val="2999"/>
              </a:lnSpc>
            </a:pPr>
          </a:p>
          <a:p>
            <a:pPr algn="just" marL="539749" indent="-269875" lvl="1">
              <a:lnSpc>
                <a:spcPts val="2999"/>
              </a:lnSpc>
              <a:buFont typeface="Arial"/>
              <a:buChar char="•"/>
            </a:pPr>
            <a:r>
              <a:rPr lang="en-US" sz="2499">
                <a:solidFill>
                  <a:srgbClr val="000000"/>
                </a:solidFill>
                <a:latin typeface="Poppins"/>
              </a:rPr>
              <a:t> Open Price </a:t>
            </a:r>
          </a:p>
          <a:p>
            <a:pPr algn="just" marL="539749" indent="-269875" lvl="1">
              <a:lnSpc>
                <a:spcPts val="2999"/>
              </a:lnSpc>
              <a:buFont typeface="Arial"/>
              <a:buChar char="•"/>
            </a:pPr>
            <a:r>
              <a:rPr lang="en-US" sz="2499">
                <a:solidFill>
                  <a:srgbClr val="000000"/>
                </a:solidFill>
                <a:latin typeface="Poppins"/>
              </a:rPr>
              <a:t> High Price </a:t>
            </a:r>
          </a:p>
          <a:p>
            <a:pPr algn="just" marL="539749" indent="-269875" lvl="1">
              <a:lnSpc>
                <a:spcPts val="2999"/>
              </a:lnSpc>
              <a:buFont typeface="Arial"/>
              <a:buChar char="•"/>
            </a:pPr>
            <a:r>
              <a:rPr lang="en-US" sz="2499">
                <a:solidFill>
                  <a:srgbClr val="000000"/>
                </a:solidFill>
                <a:latin typeface="Poppins"/>
              </a:rPr>
              <a:t> Low Price </a:t>
            </a:r>
          </a:p>
          <a:p>
            <a:pPr algn="just" marL="539749" indent="-269875" lvl="1">
              <a:lnSpc>
                <a:spcPts val="2999"/>
              </a:lnSpc>
              <a:buFont typeface="Arial"/>
              <a:buChar char="•"/>
            </a:pPr>
            <a:r>
              <a:rPr lang="en-US" sz="2499">
                <a:solidFill>
                  <a:srgbClr val="000000"/>
                </a:solidFill>
                <a:latin typeface="Poppins"/>
              </a:rPr>
              <a:t> Close Price </a:t>
            </a:r>
          </a:p>
          <a:p>
            <a:pPr algn="just" marL="539749" indent="-269875" lvl="1">
              <a:lnSpc>
                <a:spcPts val="2999"/>
              </a:lnSpc>
              <a:buFont typeface="Arial"/>
              <a:buChar char="•"/>
            </a:pPr>
            <a:r>
              <a:rPr lang="en-US" sz="2499">
                <a:solidFill>
                  <a:srgbClr val="000000"/>
                </a:solidFill>
                <a:latin typeface="Poppins"/>
              </a:rPr>
              <a:t> WAP </a:t>
            </a:r>
          </a:p>
          <a:p>
            <a:pPr algn="just" marL="539749" indent="-269875" lvl="1">
              <a:lnSpc>
                <a:spcPts val="2999"/>
              </a:lnSpc>
              <a:buFont typeface="Arial"/>
              <a:buChar char="•"/>
            </a:pPr>
            <a:r>
              <a:rPr lang="en-US" sz="2499">
                <a:solidFill>
                  <a:srgbClr val="000000"/>
                </a:solidFill>
                <a:latin typeface="Poppins"/>
              </a:rPr>
              <a:t> No. of Shares </a:t>
            </a:r>
          </a:p>
          <a:p>
            <a:pPr algn="just" marL="539749" indent="-269875" lvl="1">
              <a:lnSpc>
                <a:spcPts val="2999"/>
              </a:lnSpc>
              <a:buFont typeface="Arial"/>
              <a:buChar char="•"/>
            </a:pPr>
            <a:r>
              <a:rPr lang="en-US" sz="2499">
                <a:solidFill>
                  <a:srgbClr val="000000"/>
                </a:solidFill>
                <a:latin typeface="Poppins"/>
              </a:rPr>
              <a:t> No. of Trades </a:t>
            </a:r>
          </a:p>
          <a:p>
            <a:pPr algn="just" marL="539749" indent="-269875" lvl="1">
              <a:lnSpc>
                <a:spcPts val="2999"/>
              </a:lnSpc>
              <a:buFont typeface="Arial"/>
              <a:buChar char="•"/>
            </a:pPr>
            <a:r>
              <a:rPr lang="en-US" sz="2499">
                <a:solidFill>
                  <a:srgbClr val="000000"/>
                </a:solidFill>
                <a:latin typeface="Poppins"/>
              </a:rPr>
              <a:t> Total Turnover </a:t>
            </a:r>
          </a:p>
          <a:p>
            <a:pPr algn="just" marL="539749" indent="-269875" lvl="1">
              <a:lnSpc>
                <a:spcPts val="2999"/>
              </a:lnSpc>
              <a:buFont typeface="Arial"/>
              <a:buChar char="•"/>
            </a:pPr>
            <a:r>
              <a:rPr lang="en-US" sz="2499">
                <a:solidFill>
                  <a:srgbClr val="000000"/>
                </a:solidFill>
                <a:latin typeface="Poppins"/>
              </a:rPr>
              <a:t> Deliverable Quantity </a:t>
            </a:r>
          </a:p>
          <a:p>
            <a:pPr algn="just" marL="539749" indent="-269875" lvl="1">
              <a:lnSpc>
                <a:spcPts val="2999"/>
              </a:lnSpc>
              <a:buFont typeface="Arial"/>
              <a:buChar char="•"/>
            </a:pPr>
            <a:r>
              <a:rPr lang="en-US" sz="2499">
                <a:solidFill>
                  <a:srgbClr val="000000"/>
                </a:solidFill>
                <a:latin typeface="Poppins"/>
              </a:rPr>
              <a:t> % Deli. Qty to Traded Qty </a:t>
            </a:r>
          </a:p>
          <a:p>
            <a:pPr algn="just" marL="539749" indent="-269875" lvl="1">
              <a:lnSpc>
                <a:spcPts val="2999"/>
              </a:lnSpc>
              <a:buFont typeface="Arial"/>
              <a:buChar char="•"/>
            </a:pPr>
            <a:r>
              <a:rPr lang="en-US" sz="2499">
                <a:solidFill>
                  <a:srgbClr val="000000"/>
                </a:solidFill>
                <a:latin typeface="Poppins"/>
              </a:rPr>
              <a:t> Spread High-Low 12) Spread Close-Open </a:t>
            </a:r>
          </a:p>
        </p:txBody>
      </p:sp>
      <p:grpSp>
        <p:nvGrpSpPr>
          <p:cNvPr name="Group 3" id="3"/>
          <p:cNvGrpSpPr/>
          <p:nvPr/>
        </p:nvGrpSpPr>
        <p:grpSpPr>
          <a:xfrm rot="0">
            <a:off x="10336846" y="-285213"/>
            <a:ext cx="12634095" cy="10857425"/>
            <a:chOff x="0" y="0"/>
            <a:chExt cx="812800" cy="698500"/>
          </a:xfrm>
        </p:grpSpPr>
        <p:sp>
          <p:nvSpPr>
            <p:cNvPr name="Freeform 4" id="4"/>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5" id="5"/>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3581814">
            <a:off x="6883717" y="-952979"/>
            <a:ext cx="11179407" cy="1054917"/>
            <a:chOff x="0" y="0"/>
            <a:chExt cx="1302038" cy="122864"/>
          </a:xfrm>
        </p:grpSpPr>
        <p:sp>
          <p:nvSpPr>
            <p:cNvPr name="Freeform 7" id="7"/>
            <p:cNvSpPr/>
            <p:nvPr/>
          </p:nvSpPr>
          <p:spPr>
            <a:xfrm>
              <a:off x="0" y="0"/>
              <a:ext cx="1302038" cy="122864"/>
            </a:xfrm>
            <a:custGeom>
              <a:avLst/>
              <a:gdLst/>
              <a:ahLst/>
              <a:cxnLst/>
              <a:rect r="r" b="b" t="t" l="l"/>
              <a:pathLst>
                <a:path h="122864" w="1302038">
                  <a:moveTo>
                    <a:pt x="203200" y="0"/>
                  </a:moveTo>
                  <a:lnTo>
                    <a:pt x="1302038" y="0"/>
                  </a:lnTo>
                  <a:lnTo>
                    <a:pt x="1098838" y="122864"/>
                  </a:lnTo>
                  <a:lnTo>
                    <a:pt x="0" y="122864"/>
                  </a:lnTo>
                  <a:lnTo>
                    <a:pt x="203200" y="0"/>
                  </a:lnTo>
                  <a:close/>
                </a:path>
              </a:pathLst>
            </a:custGeom>
            <a:solidFill>
              <a:srgbClr val="7E43C8"/>
            </a:solidFill>
          </p:spPr>
        </p:sp>
        <p:sp>
          <p:nvSpPr>
            <p:cNvPr name="TextBox 8" id="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3581814">
            <a:off x="6662382" y="2048454"/>
            <a:ext cx="12860510" cy="733671"/>
            <a:chOff x="0" y="0"/>
            <a:chExt cx="2153673" cy="122864"/>
          </a:xfrm>
        </p:grpSpPr>
        <p:sp>
          <p:nvSpPr>
            <p:cNvPr name="Freeform 10" id="10"/>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11" id="11"/>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3613172">
            <a:off x="5726975" y="8674198"/>
            <a:ext cx="14731324" cy="1413676"/>
            <a:chOff x="0" y="0"/>
            <a:chExt cx="1195869" cy="114760"/>
          </a:xfrm>
        </p:grpSpPr>
        <p:sp>
          <p:nvSpPr>
            <p:cNvPr name="Freeform 13" id="13"/>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4" id="14"/>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3613172">
            <a:off x="8021476" y="9666424"/>
            <a:ext cx="7207232" cy="691634"/>
            <a:chOff x="0" y="0"/>
            <a:chExt cx="1195869" cy="114760"/>
          </a:xfrm>
        </p:grpSpPr>
        <p:sp>
          <p:nvSpPr>
            <p:cNvPr name="Freeform 16" id="16"/>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7" id="17"/>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8" id="18"/>
          <p:cNvGrpSpPr>
            <a:grpSpLocks noChangeAspect="true"/>
          </p:cNvGrpSpPr>
          <p:nvPr/>
        </p:nvGrpSpPr>
        <p:grpSpPr>
          <a:xfrm rot="0">
            <a:off x="11562082" y="0"/>
            <a:ext cx="6725918" cy="10572213"/>
            <a:chOff x="0" y="0"/>
            <a:chExt cx="14157706" cy="22253956"/>
          </a:xfrm>
        </p:grpSpPr>
        <p:sp>
          <p:nvSpPr>
            <p:cNvPr name="Freeform 19" id="19"/>
            <p:cNvSpPr/>
            <p:nvPr/>
          </p:nvSpPr>
          <p:spPr>
            <a:xfrm>
              <a:off x="0" y="0"/>
              <a:ext cx="14157706" cy="22253956"/>
            </a:xfrm>
            <a:custGeom>
              <a:avLst/>
              <a:gdLst/>
              <a:ahLst/>
              <a:cxnLst/>
              <a:rect r="r" b="b" t="t" l="l"/>
              <a:pathLst>
                <a:path h="22253956" w="14157706">
                  <a:moveTo>
                    <a:pt x="6542786" y="0"/>
                  </a:moveTo>
                  <a:lnTo>
                    <a:pt x="0" y="11206226"/>
                  </a:lnTo>
                  <a:lnTo>
                    <a:pt x="6323711" y="22253956"/>
                  </a:lnTo>
                  <a:lnTo>
                    <a:pt x="14157706" y="22253956"/>
                  </a:lnTo>
                  <a:lnTo>
                    <a:pt x="14157706" y="0"/>
                  </a:lnTo>
                  <a:close/>
                </a:path>
              </a:pathLst>
            </a:custGeom>
            <a:blipFill>
              <a:blip r:embed="rId2"/>
              <a:stretch>
                <a:fillRect l="-67963" r="-67963" t="0" b="0"/>
              </a:stretch>
            </a:blipFill>
          </p:spPr>
        </p:sp>
      </p:grpSp>
      <p:sp>
        <p:nvSpPr>
          <p:cNvPr name="TextBox 20" id="20"/>
          <p:cNvSpPr txBox="true"/>
          <p:nvPr/>
        </p:nvSpPr>
        <p:spPr>
          <a:xfrm rot="0">
            <a:off x="1028700" y="904875"/>
            <a:ext cx="5429390" cy="800100"/>
          </a:xfrm>
          <a:prstGeom prst="rect">
            <a:avLst/>
          </a:prstGeom>
        </p:spPr>
        <p:txBody>
          <a:bodyPr anchor="t" rtlCol="false" tIns="0" lIns="0" bIns="0" rIns="0">
            <a:spAutoFit/>
          </a:bodyPr>
          <a:lstStyle/>
          <a:p>
            <a:pPr>
              <a:lnSpc>
                <a:spcPts val="6299"/>
              </a:lnSpc>
              <a:spcBef>
                <a:spcPct val="0"/>
              </a:spcBef>
            </a:pPr>
            <a:r>
              <a:rPr lang="en-US" sz="4499">
                <a:solidFill>
                  <a:srgbClr val="000000"/>
                </a:solidFill>
                <a:latin typeface="Poppins Bold"/>
              </a:rPr>
              <a:t>About our dataset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637933" y="-285213"/>
            <a:ext cx="12634095" cy="10857425"/>
            <a:chOff x="0" y="0"/>
            <a:chExt cx="812800" cy="698500"/>
          </a:xfrm>
        </p:grpSpPr>
        <p:sp>
          <p:nvSpPr>
            <p:cNvPr name="Freeform 3" id="3"/>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254897" y="-285213"/>
            <a:ext cx="7028317" cy="11047543"/>
            <a:chOff x="0" y="0"/>
            <a:chExt cx="14157706" cy="22253956"/>
          </a:xfrm>
        </p:grpSpPr>
        <p:sp>
          <p:nvSpPr>
            <p:cNvPr name="Freeform 6" id="6"/>
            <p:cNvSpPr/>
            <p:nvPr/>
          </p:nvSpPr>
          <p:spPr>
            <a:xfrm>
              <a:off x="0" y="0"/>
              <a:ext cx="14157706" cy="22253956"/>
            </a:xfrm>
            <a:custGeom>
              <a:avLst/>
              <a:gdLst/>
              <a:ahLst/>
              <a:cxnLst/>
              <a:rect r="r" b="b" t="t" l="l"/>
              <a:pathLst>
                <a:path h="22253956" w="14157706">
                  <a:moveTo>
                    <a:pt x="0" y="0"/>
                  </a:moveTo>
                  <a:lnTo>
                    <a:pt x="0" y="22253956"/>
                  </a:lnTo>
                  <a:lnTo>
                    <a:pt x="7833995" y="22253956"/>
                  </a:lnTo>
                  <a:lnTo>
                    <a:pt x="14157706" y="11206226"/>
                  </a:lnTo>
                  <a:lnTo>
                    <a:pt x="7614920" y="0"/>
                  </a:lnTo>
                  <a:close/>
                </a:path>
              </a:pathLst>
            </a:custGeom>
            <a:blipFill>
              <a:blip r:embed="rId2"/>
              <a:stretch>
                <a:fillRect l="-67852" r="-67852" t="0" b="0"/>
              </a:stretch>
            </a:blipFill>
          </p:spPr>
        </p:sp>
      </p:grpSp>
      <p:grpSp>
        <p:nvGrpSpPr>
          <p:cNvPr name="Group 7" id="7"/>
          <p:cNvGrpSpPr/>
          <p:nvPr/>
        </p:nvGrpSpPr>
        <p:grpSpPr>
          <a:xfrm rot="-7224364">
            <a:off x="2912941" y="568107"/>
            <a:ext cx="7720959" cy="1046430"/>
            <a:chOff x="0" y="0"/>
            <a:chExt cx="889693" cy="120581"/>
          </a:xfrm>
        </p:grpSpPr>
        <p:sp>
          <p:nvSpPr>
            <p:cNvPr name="Freeform 8" id="8"/>
            <p:cNvSpPr/>
            <p:nvPr/>
          </p:nvSpPr>
          <p:spPr>
            <a:xfrm>
              <a:off x="0" y="0"/>
              <a:ext cx="889693" cy="120581"/>
            </a:xfrm>
            <a:custGeom>
              <a:avLst/>
              <a:gdLst/>
              <a:ahLst/>
              <a:cxnLst/>
              <a:rect r="r" b="b" t="t" l="l"/>
              <a:pathLst>
                <a:path h="120581" w="889693">
                  <a:moveTo>
                    <a:pt x="686493" y="0"/>
                  </a:moveTo>
                  <a:lnTo>
                    <a:pt x="0" y="0"/>
                  </a:lnTo>
                  <a:lnTo>
                    <a:pt x="203200" y="120581"/>
                  </a:lnTo>
                  <a:lnTo>
                    <a:pt x="889693" y="120581"/>
                  </a:lnTo>
                  <a:lnTo>
                    <a:pt x="686493" y="0"/>
                  </a:lnTo>
                  <a:close/>
                </a:path>
              </a:pathLst>
            </a:custGeom>
            <a:solidFill>
              <a:srgbClr val="7E43C8"/>
            </a:solidFill>
          </p:spPr>
        </p:sp>
        <p:sp>
          <p:nvSpPr>
            <p:cNvPr name="TextBox 9" id="9"/>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7224364">
            <a:off x="304671" y="2808211"/>
            <a:ext cx="10938553" cy="648686"/>
            <a:chOff x="0" y="0"/>
            <a:chExt cx="2033314" cy="120581"/>
          </a:xfrm>
        </p:grpSpPr>
        <p:sp>
          <p:nvSpPr>
            <p:cNvPr name="Freeform 11" id="11"/>
            <p:cNvSpPr/>
            <p:nvPr/>
          </p:nvSpPr>
          <p:spPr>
            <a:xfrm>
              <a:off x="0" y="0"/>
              <a:ext cx="2033314" cy="120581"/>
            </a:xfrm>
            <a:custGeom>
              <a:avLst/>
              <a:gdLst/>
              <a:ahLst/>
              <a:cxnLst/>
              <a:rect r="r" b="b" t="t" l="l"/>
              <a:pathLst>
                <a:path h="120581" w="2033314">
                  <a:moveTo>
                    <a:pt x="1830114" y="0"/>
                  </a:moveTo>
                  <a:lnTo>
                    <a:pt x="0" y="0"/>
                  </a:lnTo>
                  <a:lnTo>
                    <a:pt x="203200" y="120581"/>
                  </a:lnTo>
                  <a:lnTo>
                    <a:pt x="2033314" y="120581"/>
                  </a:lnTo>
                  <a:lnTo>
                    <a:pt x="1830114" y="0"/>
                  </a:lnTo>
                  <a:close/>
                </a:path>
              </a:pathLst>
            </a:custGeom>
            <a:solidFill>
              <a:srgbClr val="7E43C8"/>
            </a:solidFill>
          </p:spPr>
        </p:sp>
        <p:sp>
          <p:nvSpPr>
            <p:cNvPr name="TextBox 12" id="12"/>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7199169">
            <a:off x="-24968" y="7412142"/>
            <a:ext cx="11909220" cy="1453350"/>
            <a:chOff x="0" y="0"/>
            <a:chExt cx="967265" cy="118041"/>
          </a:xfrm>
        </p:grpSpPr>
        <p:sp>
          <p:nvSpPr>
            <p:cNvPr name="Freeform 14" id="14"/>
            <p:cNvSpPr/>
            <p:nvPr/>
          </p:nvSpPr>
          <p:spPr>
            <a:xfrm>
              <a:off x="0" y="0"/>
              <a:ext cx="967265" cy="118041"/>
            </a:xfrm>
            <a:custGeom>
              <a:avLst/>
              <a:gdLst/>
              <a:ahLst/>
              <a:cxnLst/>
              <a:rect r="r" b="b" t="t" l="l"/>
              <a:pathLst>
                <a:path h="118041" w="967265">
                  <a:moveTo>
                    <a:pt x="203200" y="0"/>
                  </a:moveTo>
                  <a:lnTo>
                    <a:pt x="967265" y="0"/>
                  </a:lnTo>
                  <a:lnTo>
                    <a:pt x="764065" y="118041"/>
                  </a:lnTo>
                  <a:lnTo>
                    <a:pt x="0" y="118041"/>
                  </a:lnTo>
                  <a:lnTo>
                    <a:pt x="203200" y="0"/>
                  </a:lnTo>
                  <a:close/>
                </a:path>
              </a:pathLst>
            </a:custGeom>
            <a:solidFill>
              <a:srgbClr val="AC6BFF"/>
            </a:solidFill>
          </p:spPr>
        </p:sp>
        <p:sp>
          <p:nvSpPr>
            <p:cNvPr name="TextBox 15" id="15"/>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7199169">
            <a:off x="4230388" y="9049570"/>
            <a:ext cx="5785190" cy="706000"/>
            <a:chOff x="0" y="0"/>
            <a:chExt cx="967265" cy="118041"/>
          </a:xfrm>
        </p:grpSpPr>
        <p:sp>
          <p:nvSpPr>
            <p:cNvPr name="Freeform 17" id="17"/>
            <p:cNvSpPr/>
            <p:nvPr/>
          </p:nvSpPr>
          <p:spPr>
            <a:xfrm>
              <a:off x="0" y="0"/>
              <a:ext cx="967265" cy="118041"/>
            </a:xfrm>
            <a:custGeom>
              <a:avLst/>
              <a:gdLst/>
              <a:ahLst/>
              <a:cxnLst/>
              <a:rect r="r" b="b" t="t" l="l"/>
              <a:pathLst>
                <a:path h="118041" w="967265">
                  <a:moveTo>
                    <a:pt x="203200" y="0"/>
                  </a:moveTo>
                  <a:lnTo>
                    <a:pt x="967265" y="0"/>
                  </a:lnTo>
                  <a:lnTo>
                    <a:pt x="764065" y="118041"/>
                  </a:lnTo>
                  <a:lnTo>
                    <a:pt x="0" y="118041"/>
                  </a:lnTo>
                  <a:lnTo>
                    <a:pt x="203200" y="0"/>
                  </a:lnTo>
                  <a:close/>
                </a:path>
              </a:pathLst>
            </a:custGeom>
            <a:solidFill>
              <a:srgbClr val="AC6BFF"/>
            </a:solidFill>
          </p:spPr>
        </p:sp>
        <p:sp>
          <p:nvSpPr>
            <p:cNvPr name="TextBox 18" id="1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8821819" y="904875"/>
            <a:ext cx="8437481" cy="800100"/>
          </a:xfrm>
          <a:prstGeom prst="rect">
            <a:avLst/>
          </a:prstGeom>
        </p:spPr>
        <p:txBody>
          <a:bodyPr anchor="t" rtlCol="false" tIns="0" lIns="0" bIns="0" rIns="0">
            <a:spAutoFit/>
          </a:bodyPr>
          <a:lstStyle/>
          <a:p>
            <a:pPr algn="r">
              <a:lnSpc>
                <a:spcPts val="6299"/>
              </a:lnSpc>
              <a:spcBef>
                <a:spcPct val="0"/>
              </a:spcBef>
            </a:pPr>
            <a:r>
              <a:rPr lang="en-US" sz="4499" spc="-134">
                <a:solidFill>
                  <a:srgbClr val="000000"/>
                </a:solidFill>
                <a:latin typeface="Poppins Bold"/>
              </a:rPr>
              <a:t>What is Benford's law?</a:t>
            </a:r>
          </a:p>
        </p:txBody>
      </p:sp>
      <p:grpSp>
        <p:nvGrpSpPr>
          <p:cNvPr name="Group 20" id="20"/>
          <p:cNvGrpSpPr/>
          <p:nvPr/>
        </p:nvGrpSpPr>
        <p:grpSpPr>
          <a:xfrm rot="0">
            <a:off x="10684693" y="5960267"/>
            <a:ext cx="9401547" cy="694962"/>
            <a:chOff x="0" y="0"/>
            <a:chExt cx="12535396" cy="926616"/>
          </a:xfrm>
        </p:grpSpPr>
        <p:grpSp>
          <p:nvGrpSpPr>
            <p:cNvPr name="Group 21" id="21"/>
            <p:cNvGrpSpPr/>
            <p:nvPr/>
          </p:nvGrpSpPr>
          <p:grpSpPr>
            <a:xfrm rot="0">
              <a:off x="733366" y="0"/>
              <a:ext cx="11802029" cy="926616"/>
              <a:chOff x="0" y="0"/>
              <a:chExt cx="5176197" cy="406400"/>
            </a:xfrm>
          </p:grpSpPr>
          <p:sp>
            <p:nvSpPr>
              <p:cNvPr name="Freeform 22" id="22"/>
              <p:cNvSpPr/>
              <p:nvPr/>
            </p:nvSpPr>
            <p:spPr>
              <a:xfrm>
                <a:off x="203200" y="-326"/>
                <a:ext cx="4769797" cy="407051"/>
              </a:xfrm>
              <a:custGeom>
                <a:avLst/>
                <a:gdLst/>
                <a:ahLst/>
                <a:cxnLst/>
                <a:rect r="r" b="b" t="t" l="l"/>
                <a:pathLst>
                  <a:path h="407051" w="4769797">
                    <a:moveTo>
                      <a:pt x="4769797" y="326"/>
                    </a:moveTo>
                    <a:cubicBezTo>
                      <a:pt x="4696984" y="0"/>
                      <a:pt x="4629562" y="38659"/>
                      <a:pt x="4593062" y="101663"/>
                    </a:cubicBezTo>
                    <a:cubicBezTo>
                      <a:pt x="4556561" y="164667"/>
                      <a:pt x="4556561" y="242385"/>
                      <a:pt x="4593062" y="305389"/>
                    </a:cubicBezTo>
                    <a:cubicBezTo>
                      <a:pt x="4629562" y="368393"/>
                      <a:pt x="4696984" y="407052"/>
                      <a:pt x="4769797"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4A425F"/>
              </a:solidFill>
            </p:spPr>
          </p:sp>
          <p:sp>
            <p:nvSpPr>
              <p:cNvPr name="TextBox 23" id="23"/>
              <p:cNvSpPr txBox="true"/>
              <p:nvPr/>
            </p:nvSpPr>
            <p:spPr>
              <a:xfrm>
                <a:off x="0" y="-57150"/>
                <a:ext cx="812800" cy="46355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0" y="157678"/>
              <a:ext cx="9904519" cy="544585"/>
            </a:xfrm>
            <a:prstGeom prst="rect">
              <a:avLst/>
            </a:prstGeom>
          </p:spPr>
          <p:txBody>
            <a:bodyPr anchor="t" rtlCol="false" tIns="0" lIns="0" bIns="0" rIns="0">
              <a:spAutoFit/>
            </a:bodyPr>
            <a:lstStyle/>
            <a:p>
              <a:pPr algn="r">
                <a:lnSpc>
                  <a:spcPts val="3372"/>
                </a:lnSpc>
                <a:spcBef>
                  <a:spcPct val="0"/>
                </a:spcBef>
              </a:pPr>
              <a:r>
                <a:rPr lang="en-US" sz="2409" spc="-72">
                  <a:solidFill>
                    <a:srgbClr val="FFFFFF"/>
                  </a:solidFill>
                  <a:latin typeface="Poppins Bold"/>
                </a:rPr>
                <a:t>Manipulation detection using Benford's law</a:t>
              </a:r>
            </a:p>
          </p:txBody>
        </p:sp>
      </p:grpSp>
      <p:sp>
        <p:nvSpPr>
          <p:cNvPr name="TextBox 25" id="25"/>
          <p:cNvSpPr txBox="true"/>
          <p:nvPr/>
        </p:nvSpPr>
        <p:spPr>
          <a:xfrm rot="0">
            <a:off x="8874425" y="2048341"/>
            <a:ext cx="8341407" cy="3381375"/>
          </a:xfrm>
          <a:prstGeom prst="rect">
            <a:avLst/>
          </a:prstGeom>
        </p:spPr>
        <p:txBody>
          <a:bodyPr anchor="t" rtlCol="false" tIns="0" lIns="0" bIns="0" rIns="0">
            <a:spAutoFit/>
          </a:bodyPr>
          <a:lstStyle/>
          <a:p>
            <a:pPr algn="just">
              <a:lnSpc>
                <a:spcPts val="3359"/>
              </a:lnSpc>
            </a:pPr>
            <a:r>
              <a:rPr lang="en-US" sz="2799">
                <a:solidFill>
                  <a:srgbClr val="000000"/>
                </a:solidFill>
                <a:latin typeface="Poppins"/>
              </a:rPr>
              <a:t>Statistically, Benford's law is known as the first-digit law, which states that in many naturally occurring datasets, the first digit of a number is usually small rather than large.</a:t>
            </a:r>
          </a:p>
          <a:p>
            <a:pPr algn="just">
              <a:lnSpc>
                <a:spcPts val="3359"/>
              </a:lnSpc>
            </a:pPr>
          </a:p>
          <a:p>
            <a:pPr algn="just">
              <a:lnSpc>
                <a:spcPts val="3359"/>
              </a:lnSpc>
            </a:pPr>
            <a:r>
              <a:rPr lang="en-US" sz="2799">
                <a:solidFill>
                  <a:srgbClr val="000000"/>
                </a:solidFill>
                <a:latin typeface="Poppins"/>
              </a:rPr>
              <a:t>In particular, the law predicts that the first digit will appear about 30% of the time, while the digit 9 will appear less than 5% of the time.</a:t>
            </a:r>
          </a:p>
        </p:txBody>
      </p:sp>
      <p:sp>
        <p:nvSpPr>
          <p:cNvPr name="TextBox 26" id="26"/>
          <p:cNvSpPr txBox="true"/>
          <p:nvPr/>
        </p:nvSpPr>
        <p:spPr>
          <a:xfrm rot="0">
            <a:off x="8917893" y="7007654"/>
            <a:ext cx="8341407" cy="2552700"/>
          </a:xfrm>
          <a:prstGeom prst="rect">
            <a:avLst/>
          </a:prstGeom>
        </p:spPr>
        <p:txBody>
          <a:bodyPr anchor="t" rtlCol="false" tIns="0" lIns="0" bIns="0" rIns="0">
            <a:spAutoFit/>
          </a:bodyPr>
          <a:lstStyle/>
          <a:p>
            <a:pPr algn="just">
              <a:lnSpc>
                <a:spcPts val="2879"/>
              </a:lnSpc>
            </a:pPr>
            <a:r>
              <a:rPr lang="en-US" sz="2400">
                <a:solidFill>
                  <a:srgbClr val="000000"/>
                </a:solidFill>
                <a:latin typeface="Poppins"/>
              </a:rPr>
              <a:t>If a dataset is significantly different from the expected distribution of the first digits, this may be an indication that it has been altered or fabricated.</a:t>
            </a:r>
          </a:p>
          <a:p>
            <a:pPr algn="just">
              <a:lnSpc>
                <a:spcPts val="2879"/>
              </a:lnSpc>
            </a:pPr>
          </a:p>
          <a:p>
            <a:pPr algn="just">
              <a:lnSpc>
                <a:spcPts val="2879"/>
              </a:lnSpc>
            </a:pPr>
            <a:r>
              <a:rPr lang="en-US" sz="2400">
                <a:solidFill>
                  <a:srgbClr val="000000"/>
                </a:solidFill>
                <a:latin typeface="Poppins"/>
              </a:rPr>
              <a:t>For example, if a company's financial statements show an unusually high proportion of numbers starting with the digit 9, it could be a red flag for fraudulent activity.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933033" y="-145768"/>
            <a:ext cx="8500735" cy="10578536"/>
            <a:chOff x="0" y="0"/>
            <a:chExt cx="11334313" cy="14104714"/>
          </a:xfrm>
        </p:grpSpPr>
        <p:pic>
          <p:nvPicPr>
            <p:cNvPr name="Picture 3" id="3"/>
            <p:cNvPicPr>
              <a:picLocks noChangeAspect="true"/>
            </p:cNvPicPr>
            <p:nvPr/>
          </p:nvPicPr>
          <p:blipFill>
            <a:blip r:embed="rId2"/>
            <a:srcRect l="3324" t="0" r="3324" b="0"/>
            <a:stretch>
              <a:fillRect/>
            </a:stretch>
          </p:blipFill>
          <p:spPr>
            <a:xfrm>
              <a:off x="0" y="0"/>
              <a:ext cx="11334313" cy="14104714"/>
            </a:xfrm>
            <a:prstGeom prst="rect">
              <a:avLst/>
            </a:prstGeom>
          </p:spPr>
        </p:pic>
      </p:grpSp>
      <p:sp>
        <p:nvSpPr>
          <p:cNvPr name="TextBox 4" id="4"/>
          <p:cNvSpPr txBox="true"/>
          <p:nvPr/>
        </p:nvSpPr>
        <p:spPr>
          <a:xfrm rot="0">
            <a:off x="1028700" y="1858462"/>
            <a:ext cx="8631690" cy="6315075"/>
          </a:xfrm>
          <a:prstGeom prst="rect">
            <a:avLst/>
          </a:prstGeom>
        </p:spPr>
        <p:txBody>
          <a:bodyPr anchor="t" rtlCol="false" tIns="0" lIns="0" bIns="0" rIns="0">
            <a:spAutoFit/>
          </a:bodyPr>
          <a:lstStyle/>
          <a:p>
            <a:pPr algn="just">
              <a:lnSpc>
                <a:spcPts val="3359"/>
              </a:lnSpc>
            </a:pPr>
            <a:r>
              <a:rPr lang="en-US" sz="2799">
                <a:solidFill>
                  <a:srgbClr val="000000"/>
                </a:solidFill>
                <a:latin typeface="Poppins"/>
              </a:rPr>
              <a:t>This graph is a visual representation of Benford's law. In this test, we will compare the visualization of Adani Enterprise's stock market data against this graph.</a:t>
            </a:r>
          </a:p>
          <a:p>
            <a:pPr algn="just">
              <a:lnSpc>
                <a:spcPts val="3359"/>
              </a:lnSpc>
            </a:pPr>
          </a:p>
          <a:p>
            <a:pPr algn="just">
              <a:lnSpc>
                <a:spcPts val="3359"/>
              </a:lnSpc>
            </a:pPr>
            <a:r>
              <a:rPr lang="en-US" sz="2799">
                <a:solidFill>
                  <a:srgbClr val="000000"/>
                </a:solidFill>
                <a:latin typeface="Poppins Italics"/>
              </a:rPr>
              <a:t>The dataset was collected from the official website of the </a:t>
            </a:r>
            <a:r>
              <a:rPr lang="en-US" sz="2799" u="sng">
                <a:solidFill>
                  <a:srgbClr val="004AAD"/>
                </a:solidFill>
                <a:latin typeface="Poppins Italics"/>
                <a:hlinkClick r:id="rId3" tooltip="http://www.bseindia.com"/>
              </a:rPr>
              <a:t>BSE</a:t>
            </a:r>
            <a:r>
              <a:rPr lang="en-US" sz="2799">
                <a:solidFill>
                  <a:srgbClr val="000000"/>
                </a:solidFill>
                <a:latin typeface="Poppins Italics"/>
              </a:rPr>
              <a:t>.</a:t>
            </a:r>
          </a:p>
          <a:p>
            <a:pPr algn="just">
              <a:lnSpc>
                <a:spcPts val="3359"/>
              </a:lnSpc>
            </a:pPr>
          </a:p>
          <a:p>
            <a:pPr algn="just">
              <a:lnSpc>
                <a:spcPts val="3359"/>
              </a:lnSpc>
            </a:pPr>
            <a:r>
              <a:rPr lang="en-US" sz="2799">
                <a:solidFill>
                  <a:srgbClr val="000000"/>
                </a:solidFill>
                <a:latin typeface="Poppins"/>
              </a:rPr>
              <a:t>We have taken only two parameters from the data and those are the total no. of shares vs the total deliverable quantity.</a:t>
            </a:r>
          </a:p>
          <a:p>
            <a:pPr algn="just">
              <a:lnSpc>
                <a:spcPts val="3359"/>
              </a:lnSpc>
            </a:pPr>
          </a:p>
          <a:p>
            <a:pPr algn="just">
              <a:lnSpc>
                <a:spcPts val="3359"/>
              </a:lnSpc>
            </a:pPr>
            <a:r>
              <a:rPr lang="en-US" sz="2799">
                <a:solidFill>
                  <a:srgbClr val="000000"/>
                </a:solidFill>
                <a:latin typeface="Poppins"/>
              </a:rPr>
              <a:t>The next slide contains the comparison between both graphs.</a:t>
            </a:r>
          </a:p>
          <a:p>
            <a:pPr algn="just">
              <a:lnSpc>
                <a:spcPts val="3359"/>
              </a:lnSpc>
            </a:pPr>
            <a:r>
              <a:rPr lang="en-US" sz="2799">
                <a:solidFill>
                  <a:srgbClr val="000000"/>
                </a:solidFill>
                <a:latin typeface="Poppins"/>
              </a:rPr>
              <a:t>This visualization was created on tableau.</a:t>
            </a:r>
          </a:p>
        </p:txBody>
      </p:sp>
      <p:sp>
        <p:nvSpPr>
          <p:cNvPr name="TextBox 5" id="5"/>
          <p:cNvSpPr txBox="true"/>
          <p:nvPr/>
        </p:nvSpPr>
        <p:spPr>
          <a:xfrm rot="0">
            <a:off x="1028700" y="1019175"/>
            <a:ext cx="7917519" cy="687705"/>
          </a:xfrm>
          <a:prstGeom prst="rect">
            <a:avLst/>
          </a:prstGeom>
        </p:spPr>
        <p:txBody>
          <a:bodyPr anchor="t" rtlCol="false" tIns="0" lIns="0" bIns="0" rIns="0">
            <a:spAutoFit/>
          </a:bodyPr>
          <a:lstStyle/>
          <a:p>
            <a:pPr>
              <a:lnSpc>
                <a:spcPts val="5084"/>
              </a:lnSpc>
            </a:pPr>
            <a:r>
              <a:rPr lang="en-US" sz="4499" spc="-134">
                <a:solidFill>
                  <a:srgbClr val="000000"/>
                </a:solidFill>
                <a:latin typeface="Poppins Bold"/>
              </a:rPr>
              <a:t>Benford's law visualization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4111836" cy="7937908"/>
            <a:chOff x="0" y="0"/>
            <a:chExt cx="18815782" cy="10583877"/>
          </a:xfrm>
        </p:grpSpPr>
        <p:pic>
          <p:nvPicPr>
            <p:cNvPr name="Picture 3" id="3"/>
            <p:cNvPicPr>
              <a:picLocks noChangeAspect="true"/>
            </p:cNvPicPr>
            <p:nvPr/>
          </p:nvPicPr>
          <p:blipFill>
            <a:blip r:embed="rId2"/>
            <a:srcRect l="0" t="1032" r="0" b="1032"/>
            <a:stretch>
              <a:fillRect/>
            </a:stretch>
          </p:blipFill>
          <p:spPr>
            <a:xfrm>
              <a:off x="0" y="0"/>
              <a:ext cx="18815782" cy="10583877"/>
            </a:xfrm>
            <a:prstGeom prst="rect">
              <a:avLst/>
            </a:prstGeom>
          </p:spPr>
        </p:pic>
      </p:grpSp>
      <p:grpSp>
        <p:nvGrpSpPr>
          <p:cNvPr name="Group 4" id="4"/>
          <p:cNvGrpSpPr/>
          <p:nvPr/>
        </p:nvGrpSpPr>
        <p:grpSpPr>
          <a:xfrm rot="-5400000">
            <a:off x="9144000" y="-8686800"/>
            <a:ext cx="457200" cy="17830800"/>
            <a:chOff x="0" y="0"/>
            <a:chExt cx="120415" cy="4696178"/>
          </a:xfrm>
        </p:grpSpPr>
        <p:sp>
          <p:nvSpPr>
            <p:cNvPr name="Freeform 5" id="5"/>
            <p:cNvSpPr/>
            <p:nvPr/>
          </p:nvSpPr>
          <p:spPr>
            <a:xfrm>
              <a:off x="0" y="0"/>
              <a:ext cx="120415" cy="4696178"/>
            </a:xfrm>
            <a:custGeom>
              <a:avLst/>
              <a:gdLst/>
              <a:ahLst/>
              <a:cxnLst/>
              <a:rect r="r" b="b" t="t" l="l"/>
              <a:pathLst>
                <a:path h="4696178" w="120415">
                  <a:moveTo>
                    <a:pt x="0" y="0"/>
                  </a:moveTo>
                  <a:lnTo>
                    <a:pt x="120415" y="0"/>
                  </a:lnTo>
                  <a:lnTo>
                    <a:pt x="120415" y="4696178"/>
                  </a:lnTo>
                  <a:lnTo>
                    <a:pt x="0" y="4696178"/>
                  </a:lnTo>
                  <a:close/>
                </a:path>
              </a:pathLst>
            </a:custGeom>
            <a:solidFill>
              <a:srgbClr val="4A425F"/>
            </a:solidFill>
          </p:spPr>
        </p:sp>
        <p:sp>
          <p:nvSpPr>
            <p:cNvPr name="TextBox 6" id="6"/>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5400000">
            <a:off x="9144000" y="1143000"/>
            <a:ext cx="457200" cy="17830800"/>
            <a:chOff x="0" y="0"/>
            <a:chExt cx="120415" cy="4696178"/>
          </a:xfrm>
        </p:grpSpPr>
        <p:sp>
          <p:nvSpPr>
            <p:cNvPr name="Freeform 8" id="8"/>
            <p:cNvSpPr/>
            <p:nvPr/>
          </p:nvSpPr>
          <p:spPr>
            <a:xfrm>
              <a:off x="0" y="0"/>
              <a:ext cx="120415" cy="4696178"/>
            </a:xfrm>
            <a:custGeom>
              <a:avLst/>
              <a:gdLst/>
              <a:ahLst/>
              <a:cxnLst/>
              <a:rect r="r" b="b" t="t" l="l"/>
              <a:pathLst>
                <a:path h="4696178" w="120415">
                  <a:moveTo>
                    <a:pt x="0" y="0"/>
                  </a:moveTo>
                  <a:lnTo>
                    <a:pt x="120415" y="0"/>
                  </a:lnTo>
                  <a:lnTo>
                    <a:pt x="120415" y="4696178"/>
                  </a:lnTo>
                  <a:lnTo>
                    <a:pt x="0" y="4696178"/>
                  </a:lnTo>
                  <a:close/>
                </a:path>
              </a:pathLst>
            </a:custGeom>
            <a:solidFill>
              <a:srgbClr val="4A425F"/>
            </a:solidFill>
          </p:spPr>
        </p:sp>
        <p:sp>
          <p:nvSpPr>
            <p:cNvPr name="TextBox 9" id="9"/>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0" y="0"/>
            <a:ext cx="457200" cy="10287000"/>
            <a:chOff x="0" y="0"/>
            <a:chExt cx="120415" cy="2709333"/>
          </a:xfrm>
        </p:grpSpPr>
        <p:sp>
          <p:nvSpPr>
            <p:cNvPr name="Freeform 11" id="11"/>
            <p:cNvSpPr/>
            <p:nvPr/>
          </p:nvSpPr>
          <p:spPr>
            <a:xfrm>
              <a:off x="0" y="0"/>
              <a:ext cx="120415" cy="2709333"/>
            </a:xfrm>
            <a:custGeom>
              <a:avLst/>
              <a:gdLst/>
              <a:ahLst/>
              <a:cxnLst/>
              <a:rect r="r" b="b" t="t" l="l"/>
              <a:pathLst>
                <a:path h="2709333" w="120415">
                  <a:moveTo>
                    <a:pt x="0" y="0"/>
                  </a:moveTo>
                  <a:lnTo>
                    <a:pt x="120415" y="0"/>
                  </a:lnTo>
                  <a:lnTo>
                    <a:pt x="120415" y="2709333"/>
                  </a:lnTo>
                  <a:lnTo>
                    <a:pt x="0" y="2709333"/>
                  </a:lnTo>
                  <a:close/>
                </a:path>
              </a:pathLst>
            </a:custGeom>
            <a:solidFill>
              <a:srgbClr val="7E43C8"/>
            </a:solidFill>
          </p:spPr>
        </p:sp>
        <p:sp>
          <p:nvSpPr>
            <p:cNvPr name="TextBox 12" id="12"/>
            <p:cNvSpPr txBox="true"/>
            <p:nvPr/>
          </p:nvSpPr>
          <p:spPr>
            <a:xfrm>
              <a:off x="0" y="-57150"/>
              <a:ext cx="812800" cy="86995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028700" y="9258300"/>
            <a:ext cx="14111836" cy="394589"/>
          </a:xfrm>
          <a:prstGeom prst="rect">
            <a:avLst/>
          </a:prstGeom>
        </p:spPr>
        <p:txBody>
          <a:bodyPr anchor="t" rtlCol="false" tIns="0" lIns="0" bIns="0" rIns="0">
            <a:spAutoFit/>
          </a:bodyPr>
          <a:lstStyle/>
          <a:p>
            <a:pPr>
              <a:lnSpc>
                <a:spcPts val="2938"/>
              </a:lnSpc>
            </a:pPr>
            <a:r>
              <a:rPr lang="en-US" sz="2600" spc="-78">
                <a:solidFill>
                  <a:srgbClr val="000000"/>
                </a:solidFill>
                <a:latin typeface="Poppins"/>
              </a:rPr>
              <a:t>Visual representation of Benford's law against Adani enterprises stock market data of 2022</a:t>
            </a:r>
          </a:p>
        </p:txBody>
      </p:sp>
      <p:grpSp>
        <p:nvGrpSpPr>
          <p:cNvPr name="Group 14" id="14"/>
          <p:cNvGrpSpPr/>
          <p:nvPr/>
        </p:nvGrpSpPr>
        <p:grpSpPr>
          <a:xfrm rot="0">
            <a:off x="15505280" y="-5677829"/>
            <a:ext cx="8543704" cy="21642657"/>
            <a:chOff x="0" y="0"/>
            <a:chExt cx="11391605" cy="28856876"/>
          </a:xfrm>
        </p:grpSpPr>
        <p:grpSp>
          <p:nvGrpSpPr>
            <p:cNvPr name="Group 15" id="15"/>
            <p:cNvGrpSpPr/>
            <p:nvPr/>
          </p:nvGrpSpPr>
          <p:grpSpPr>
            <a:xfrm rot="-3581814">
              <a:off x="-2582758" y="6086208"/>
              <a:ext cx="14905875" cy="1406556"/>
              <a:chOff x="0" y="0"/>
              <a:chExt cx="1302038" cy="122864"/>
            </a:xfrm>
          </p:grpSpPr>
          <p:sp>
            <p:nvSpPr>
              <p:cNvPr name="Freeform 16" id="16"/>
              <p:cNvSpPr/>
              <p:nvPr/>
            </p:nvSpPr>
            <p:spPr>
              <a:xfrm>
                <a:off x="0" y="0"/>
                <a:ext cx="1302038" cy="122864"/>
              </a:xfrm>
              <a:custGeom>
                <a:avLst/>
                <a:gdLst/>
                <a:ahLst/>
                <a:cxnLst/>
                <a:rect r="r" b="b" t="t" l="l"/>
                <a:pathLst>
                  <a:path h="122864" w="1302038">
                    <a:moveTo>
                      <a:pt x="203200" y="0"/>
                    </a:moveTo>
                    <a:lnTo>
                      <a:pt x="1302038" y="0"/>
                    </a:lnTo>
                    <a:lnTo>
                      <a:pt x="1098838" y="122864"/>
                    </a:lnTo>
                    <a:lnTo>
                      <a:pt x="0" y="122864"/>
                    </a:lnTo>
                    <a:lnTo>
                      <a:pt x="203200" y="0"/>
                    </a:lnTo>
                    <a:close/>
                  </a:path>
                </a:pathLst>
              </a:custGeom>
              <a:solidFill>
                <a:srgbClr val="7E43C8"/>
              </a:solidFill>
            </p:spPr>
          </p:sp>
          <p:sp>
            <p:nvSpPr>
              <p:cNvPr name="TextBox 17" id="17"/>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3581814">
              <a:off x="-2877871" y="10088118"/>
              <a:ext cx="17147347" cy="978228"/>
              <a:chOff x="0" y="0"/>
              <a:chExt cx="2153673" cy="122864"/>
            </a:xfrm>
          </p:grpSpPr>
          <p:sp>
            <p:nvSpPr>
              <p:cNvPr name="Freeform 19" id="19"/>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20" id="20"/>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3613172">
              <a:off x="-4125080" y="18922444"/>
              <a:ext cx="19641766" cy="1884901"/>
              <a:chOff x="0" y="0"/>
              <a:chExt cx="1195869" cy="114760"/>
            </a:xfrm>
          </p:grpSpPr>
          <p:sp>
            <p:nvSpPr>
              <p:cNvPr name="Freeform 22" id="22"/>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23" id="23"/>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3613172">
              <a:off x="-1065746" y="20245412"/>
              <a:ext cx="9609643" cy="922179"/>
              <a:chOff x="0" y="0"/>
              <a:chExt cx="1195869" cy="114760"/>
            </a:xfrm>
          </p:grpSpPr>
          <p:sp>
            <p:nvSpPr>
              <p:cNvPr name="Freeform 25" id="25"/>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26" id="26"/>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7157110">
            <a:off x="7180642" y="8761295"/>
            <a:ext cx="6770596" cy="5924271"/>
            <a:chOff x="0" y="0"/>
            <a:chExt cx="812800" cy="711200"/>
          </a:xfrm>
        </p:grpSpPr>
        <p:sp>
          <p:nvSpPr>
            <p:cNvPr name="Freeform 3" id="3"/>
            <p:cNvSpPr/>
            <p:nvPr/>
          </p:nvSpPr>
          <p:spPr>
            <a:xfrm>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4A425F"/>
            </a:solidFill>
          </p:spPr>
        </p:sp>
        <p:sp>
          <p:nvSpPr>
            <p:cNvPr name="TextBox 4" id="4"/>
            <p:cNvSpPr txBox="true"/>
            <p:nvPr/>
          </p:nvSpPr>
          <p:spPr>
            <a:xfrm>
              <a:off x="127000" y="273050"/>
              <a:ext cx="558800" cy="3873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336846" y="-285213"/>
            <a:ext cx="12634095" cy="10857425"/>
            <a:chOff x="0" y="0"/>
            <a:chExt cx="812800" cy="698500"/>
          </a:xfrm>
        </p:grpSpPr>
        <p:sp>
          <p:nvSpPr>
            <p:cNvPr name="Freeform 6" id="6"/>
            <p:cNvSpPr/>
            <p:nvPr/>
          </p:nvSpPr>
          <p:spPr>
            <a:xfrm>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name="TextBox 7" id="7"/>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3581814">
            <a:off x="6883717" y="-952979"/>
            <a:ext cx="11179407" cy="1054917"/>
            <a:chOff x="0" y="0"/>
            <a:chExt cx="1302038" cy="122864"/>
          </a:xfrm>
        </p:grpSpPr>
        <p:sp>
          <p:nvSpPr>
            <p:cNvPr name="Freeform 9" id="9"/>
            <p:cNvSpPr/>
            <p:nvPr/>
          </p:nvSpPr>
          <p:spPr>
            <a:xfrm>
              <a:off x="0" y="0"/>
              <a:ext cx="1302038" cy="122864"/>
            </a:xfrm>
            <a:custGeom>
              <a:avLst/>
              <a:gdLst/>
              <a:ahLst/>
              <a:cxnLst/>
              <a:rect r="r" b="b" t="t" l="l"/>
              <a:pathLst>
                <a:path h="122864" w="1302038">
                  <a:moveTo>
                    <a:pt x="203200" y="0"/>
                  </a:moveTo>
                  <a:lnTo>
                    <a:pt x="1302038" y="0"/>
                  </a:lnTo>
                  <a:lnTo>
                    <a:pt x="1098838" y="122864"/>
                  </a:lnTo>
                  <a:lnTo>
                    <a:pt x="0" y="122864"/>
                  </a:lnTo>
                  <a:lnTo>
                    <a:pt x="203200" y="0"/>
                  </a:lnTo>
                  <a:close/>
                </a:path>
              </a:pathLst>
            </a:custGeom>
            <a:solidFill>
              <a:srgbClr val="7E43C8"/>
            </a:solidFill>
          </p:spPr>
        </p:sp>
        <p:sp>
          <p:nvSpPr>
            <p:cNvPr name="TextBox 10" id="10"/>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1" id="11"/>
          <p:cNvGrpSpPr>
            <a:grpSpLocks noChangeAspect="true"/>
          </p:cNvGrpSpPr>
          <p:nvPr/>
        </p:nvGrpSpPr>
        <p:grpSpPr>
          <a:xfrm rot="0">
            <a:off x="11562082" y="0"/>
            <a:ext cx="6725918" cy="10572213"/>
            <a:chOff x="0" y="0"/>
            <a:chExt cx="14157706" cy="22253956"/>
          </a:xfrm>
        </p:grpSpPr>
        <p:sp>
          <p:nvSpPr>
            <p:cNvPr name="Freeform 12" id="12"/>
            <p:cNvSpPr/>
            <p:nvPr/>
          </p:nvSpPr>
          <p:spPr>
            <a:xfrm>
              <a:off x="0" y="0"/>
              <a:ext cx="14157706" cy="22253956"/>
            </a:xfrm>
            <a:custGeom>
              <a:avLst/>
              <a:gdLst/>
              <a:ahLst/>
              <a:cxnLst/>
              <a:rect r="r" b="b" t="t" l="l"/>
              <a:pathLst>
                <a:path h="22253956" w="14157706">
                  <a:moveTo>
                    <a:pt x="6542786" y="0"/>
                  </a:moveTo>
                  <a:lnTo>
                    <a:pt x="0" y="11206226"/>
                  </a:lnTo>
                  <a:lnTo>
                    <a:pt x="6323711" y="22253956"/>
                  </a:lnTo>
                  <a:lnTo>
                    <a:pt x="14157706" y="22253956"/>
                  </a:lnTo>
                  <a:lnTo>
                    <a:pt x="14157706" y="0"/>
                  </a:lnTo>
                  <a:close/>
                </a:path>
              </a:pathLst>
            </a:custGeom>
            <a:blipFill>
              <a:blip r:embed="rId2"/>
              <a:stretch>
                <a:fillRect l="-99074" r="-36704" t="0" b="0"/>
              </a:stretch>
            </a:blipFill>
          </p:spPr>
        </p:sp>
      </p:grpSp>
      <p:grpSp>
        <p:nvGrpSpPr>
          <p:cNvPr name="Group 13" id="13"/>
          <p:cNvGrpSpPr/>
          <p:nvPr/>
        </p:nvGrpSpPr>
        <p:grpSpPr>
          <a:xfrm rot="-3581814">
            <a:off x="6662382" y="2048454"/>
            <a:ext cx="12860510" cy="733671"/>
            <a:chOff x="0" y="0"/>
            <a:chExt cx="2153673" cy="122864"/>
          </a:xfrm>
        </p:grpSpPr>
        <p:sp>
          <p:nvSpPr>
            <p:cNvPr name="Freeform 14" id="14"/>
            <p:cNvSpPr/>
            <p:nvPr/>
          </p:nvSpPr>
          <p:spPr>
            <a:xfrm>
              <a:off x="0" y="0"/>
              <a:ext cx="2153674" cy="122864"/>
            </a:xfrm>
            <a:custGeom>
              <a:avLst/>
              <a:gdLst/>
              <a:ahLst/>
              <a:cxnLst/>
              <a:rect r="r" b="b" t="t" l="l"/>
              <a:pathLst>
                <a:path h="122864" w="2153674">
                  <a:moveTo>
                    <a:pt x="203200" y="0"/>
                  </a:moveTo>
                  <a:lnTo>
                    <a:pt x="2153674" y="0"/>
                  </a:lnTo>
                  <a:lnTo>
                    <a:pt x="1950474" y="122864"/>
                  </a:lnTo>
                  <a:lnTo>
                    <a:pt x="0" y="122864"/>
                  </a:lnTo>
                  <a:lnTo>
                    <a:pt x="203200" y="0"/>
                  </a:lnTo>
                  <a:close/>
                </a:path>
              </a:pathLst>
            </a:custGeom>
            <a:solidFill>
              <a:srgbClr val="7E43C8"/>
            </a:solidFill>
          </p:spPr>
        </p:sp>
        <p:sp>
          <p:nvSpPr>
            <p:cNvPr name="TextBox 15" id="15"/>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3172">
            <a:off x="5726975" y="8674198"/>
            <a:ext cx="14731324" cy="1413676"/>
            <a:chOff x="0" y="0"/>
            <a:chExt cx="1195869" cy="114760"/>
          </a:xfrm>
        </p:grpSpPr>
        <p:sp>
          <p:nvSpPr>
            <p:cNvPr name="Freeform 17" id="17"/>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18" id="18"/>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3613172">
            <a:off x="8021476" y="9666424"/>
            <a:ext cx="7207232" cy="691634"/>
            <a:chOff x="0" y="0"/>
            <a:chExt cx="1195869" cy="114760"/>
          </a:xfrm>
        </p:grpSpPr>
        <p:sp>
          <p:nvSpPr>
            <p:cNvPr name="Freeform 20" id="20"/>
            <p:cNvSpPr/>
            <p:nvPr/>
          </p:nvSpPr>
          <p:spPr>
            <a:xfrm>
              <a:off x="0" y="0"/>
              <a:ext cx="1195869" cy="114760"/>
            </a:xfrm>
            <a:custGeom>
              <a:avLst/>
              <a:gdLst/>
              <a:ahLst/>
              <a:cxnLst/>
              <a:rect r="r" b="b" t="t" l="l"/>
              <a:pathLst>
                <a:path h="114760" w="1195869">
                  <a:moveTo>
                    <a:pt x="992669" y="0"/>
                  </a:moveTo>
                  <a:lnTo>
                    <a:pt x="0" y="0"/>
                  </a:lnTo>
                  <a:lnTo>
                    <a:pt x="203200" y="114760"/>
                  </a:lnTo>
                  <a:lnTo>
                    <a:pt x="1195869" y="114760"/>
                  </a:lnTo>
                  <a:lnTo>
                    <a:pt x="992669" y="0"/>
                  </a:lnTo>
                  <a:close/>
                </a:path>
              </a:pathLst>
            </a:custGeom>
            <a:solidFill>
              <a:srgbClr val="AC6BFF"/>
            </a:solidFill>
          </p:spPr>
        </p:sp>
        <p:sp>
          <p:nvSpPr>
            <p:cNvPr name="TextBox 21" id="21"/>
            <p:cNvSpPr txBox="true"/>
            <p:nvPr/>
          </p:nvSpPr>
          <p:spPr>
            <a:xfrm>
              <a:off x="101600" y="-57150"/>
              <a:ext cx="609600" cy="666750"/>
            </a:xfrm>
            <a:prstGeom prst="rect">
              <a:avLst/>
            </a:prstGeom>
          </p:spPr>
          <p:txBody>
            <a:bodyPr anchor="ctr" rtlCol="false" tIns="50800" lIns="50800" bIns="50800" rIns="50800"/>
            <a:lstStyle/>
            <a:p>
              <a:pPr algn="ctr">
                <a:lnSpc>
                  <a:spcPts val="2659"/>
                </a:lnSpc>
              </a:pPr>
            </a:p>
          </p:txBody>
        </p:sp>
      </p:grpSp>
      <p:pic>
        <p:nvPicPr>
          <p:cNvPr name="Picture 22" id="2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99937" y="1020129"/>
            <a:ext cx="975666" cy="972414"/>
          </a:xfrm>
          <a:prstGeom prst="rect">
            <a:avLst/>
          </a:prstGeom>
        </p:spPr>
      </p:pic>
      <p:pic>
        <p:nvPicPr>
          <p:cNvPr name="Picture 23" id="2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028700" y="8245421"/>
            <a:ext cx="1046903" cy="1012879"/>
          </a:xfrm>
          <a:prstGeom prst="rect">
            <a:avLst/>
          </a:prstGeom>
        </p:spPr>
      </p:pic>
      <p:sp>
        <p:nvSpPr>
          <p:cNvPr name="TextBox 24" id="24"/>
          <p:cNvSpPr txBox="true"/>
          <p:nvPr/>
        </p:nvSpPr>
        <p:spPr>
          <a:xfrm rot="0">
            <a:off x="2255428" y="1330845"/>
            <a:ext cx="1924764" cy="350983"/>
          </a:xfrm>
          <a:prstGeom prst="rect">
            <a:avLst/>
          </a:prstGeom>
        </p:spPr>
        <p:txBody>
          <a:bodyPr anchor="t" rtlCol="false" tIns="0" lIns="0" bIns="0" rIns="0">
            <a:spAutoFit/>
          </a:bodyPr>
          <a:lstStyle/>
          <a:p>
            <a:pPr>
              <a:lnSpc>
                <a:spcPts val="2634"/>
              </a:lnSpc>
            </a:pPr>
            <a:r>
              <a:rPr lang="en-US" sz="2310">
                <a:solidFill>
                  <a:srgbClr val="000000"/>
                </a:solidFill>
                <a:latin typeface="Poppins Medium Bold"/>
              </a:rPr>
              <a:t>StockMind.ai</a:t>
            </a:r>
          </a:p>
        </p:txBody>
      </p:sp>
      <p:sp>
        <p:nvSpPr>
          <p:cNvPr name="TextBox 25" id="25"/>
          <p:cNvSpPr txBox="true"/>
          <p:nvPr/>
        </p:nvSpPr>
        <p:spPr>
          <a:xfrm rot="0">
            <a:off x="2255428" y="8633358"/>
            <a:ext cx="4348047" cy="466691"/>
          </a:xfrm>
          <a:prstGeom prst="rect">
            <a:avLst/>
          </a:prstGeom>
        </p:spPr>
        <p:txBody>
          <a:bodyPr anchor="t" rtlCol="false" tIns="0" lIns="0" bIns="0" rIns="0">
            <a:spAutoFit/>
          </a:bodyPr>
          <a:lstStyle/>
          <a:p>
            <a:pPr>
              <a:lnSpc>
                <a:spcPts val="3490"/>
              </a:lnSpc>
            </a:pPr>
            <a:r>
              <a:rPr lang="en-US" sz="3061">
                <a:solidFill>
                  <a:srgbClr val="000000"/>
                </a:solidFill>
                <a:latin typeface="Poppins Medium Bold"/>
              </a:rPr>
              <a:t>stockmind.ai.com</a:t>
            </a:r>
          </a:p>
        </p:txBody>
      </p:sp>
      <p:sp>
        <p:nvSpPr>
          <p:cNvPr name="TextBox 26" id="26"/>
          <p:cNvSpPr txBox="true"/>
          <p:nvPr/>
        </p:nvSpPr>
        <p:spPr>
          <a:xfrm rot="0">
            <a:off x="2255428" y="8395176"/>
            <a:ext cx="3769887" cy="277021"/>
          </a:xfrm>
          <a:prstGeom prst="rect">
            <a:avLst/>
          </a:prstGeom>
        </p:spPr>
        <p:txBody>
          <a:bodyPr anchor="t" rtlCol="false" tIns="0" lIns="0" bIns="0" rIns="0">
            <a:spAutoFit/>
          </a:bodyPr>
          <a:lstStyle/>
          <a:p>
            <a:pPr>
              <a:lnSpc>
                <a:spcPts val="2026"/>
              </a:lnSpc>
            </a:pPr>
            <a:r>
              <a:rPr lang="en-US" sz="1777">
                <a:solidFill>
                  <a:srgbClr val="000000"/>
                </a:solidFill>
                <a:latin typeface="Poppins"/>
              </a:rPr>
              <a:t>Visit Our Website</a:t>
            </a:r>
          </a:p>
        </p:txBody>
      </p:sp>
      <p:sp>
        <p:nvSpPr>
          <p:cNvPr name="TextBox 27" id="27"/>
          <p:cNvSpPr txBox="true"/>
          <p:nvPr/>
        </p:nvSpPr>
        <p:spPr>
          <a:xfrm rot="0">
            <a:off x="1028700" y="3759925"/>
            <a:ext cx="8856955" cy="1945116"/>
          </a:xfrm>
          <a:prstGeom prst="rect">
            <a:avLst/>
          </a:prstGeom>
        </p:spPr>
        <p:txBody>
          <a:bodyPr anchor="t" rtlCol="false" tIns="0" lIns="0" bIns="0" rIns="0">
            <a:spAutoFit/>
          </a:bodyPr>
          <a:lstStyle/>
          <a:p>
            <a:pPr>
              <a:lnSpc>
                <a:spcPts val="14231"/>
              </a:lnSpc>
            </a:pPr>
            <a:r>
              <a:rPr lang="en-US" sz="12483" spc="-374">
                <a:solidFill>
                  <a:srgbClr val="000000"/>
                </a:solidFill>
                <a:latin typeface="Poppins Bold"/>
              </a:rPr>
              <a:t>Thank You</a:t>
            </a:r>
          </a:p>
        </p:txBody>
      </p:sp>
      <p:sp>
        <p:nvSpPr>
          <p:cNvPr name="TextBox 28" id="28"/>
          <p:cNvSpPr txBox="true"/>
          <p:nvPr/>
        </p:nvSpPr>
        <p:spPr>
          <a:xfrm rot="0">
            <a:off x="1028700" y="5464055"/>
            <a:ext cx="8465059" cy="645722"/>
          </a:xfrm>
          <a:prstGeom prst="rect">
            <a:avLst/>
          </a:prstGeom>
        </p:spPr>
        <p:txBody>
          <a:bodyPr anchor="t" rtlCol="false" tIns="0" lIns="0" bIns="0" rIns="0">
            <a:spAutoFit/>
          </a:bodyPr>
          <a:lstStyle/>
          <a:p>
            <a:pPr>
              <a:lnSpc>
                <a:spcPts val="4704"/>
              </a:lnSpc>
            </a:pPr>
            <a:r>
              <a:rPr lang="en-US" sz="4126" spc="1530">
                <a:solidFill>
                  <a:srgbClr val="000000"/>
                </a:solidFill>
                <a:latin typeface="Poppins Bold"/>
              </a:rPr>
              <a:t>For Your Attention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DAFdeLZutCc</dc:identifier>
  <dcterms:modified xsi:type="dcterms:W3CDTF">2011-08-01T06:04:30Z</dcterms:modified>
  <cp:revision>1</cp:revision>
  <dc:title>Detection Of Stock Market Manipulation Using Market Structure</dc:title>
</cp:coreProperties>
</file>

<file path=docProps/thumbnail.jpeg>
</file>